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78" r:id="rId3"/>
    <p:sldId id="264" r:id="rId4"/>
    <p:sldId id="277" r:id="rId5"/>
    <p:sldId id="281" r:id="rId6"/>
    <p:sldId id="266" r:id="rId7"/>
    <p:sldId id="267" r:id="rId8"/>
    <p:sldId id="268" r:id="rId9"/>
    <p:sldId id="269" r:id="rId10"/>
    <p:sldId id="272" r:id="rId11"/>
    <p:sldId id="270" r:id="rId12"/>
    <p:sldId id="271" r:id="rId13"/>
    <p:sldId id="275" r:id="rId14"/>
    <p:sldId id="280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71" autoAdjust="0"/>
    <p:restoredTop sz="94660"/>
  </p:normalViewPr>
  <p:slideViewPr>
    <p:cSldViewPr snapToGrid="0">
      <p:cViewPr varScale="1">
        <p:scale>
          <a:sx n="125" d="100"/>
          <a:sy n="125" d="100"/>
        </p:scale>
        <p:origin x="90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85DF35-6EF4-45AE-BF75-89650009D4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C8194D6-7A81-4DC9-B3FF-90694780D4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7C7DAC-7936-458A-82AA-4336CFCD5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32585-096D-44EB-B088-1FB8A4314C4A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BDA471-47FC-4DC9-9492-F2BF3D754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0BFEB89-42F1-49F7-A381-A8ABF6A25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6CE6E-7075-40E3-B1E2-0F6BC8ADA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116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C6B346-7585-4767-A1DC-64D4B0BE3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3F285F-E418-40BE-90EE-698B7BCD6F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43A7D4-6735-46DF-9894-C80452946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32585-096D-44EB-B088-1FB8A4314C4A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EF6EFF-A6FC-46D6-B619-EC86F0B69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999AF4-212A-4ACA-8814-D2538A998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6CE6E-7075-40E3-B1E2-0F6BC8ADA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762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BC20859-6EEB-4AD5-85C1-AF16C50FD5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3F3740B-C8B6-4D53-BC8B-C6ACA6F2BB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BFE734-4DE9-4AF5-86D6-D9D52E848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32585-096D-44EB-B088-1FB8A4314C4A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DAD997-C761-4C8F-8C5D-19F0696C9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DB114A4-9DB1-440E-9A04-08F1D612A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6CE6E-7075-40E3-B1E2-0F6BC8ADA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345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D08856-B005-42C6-A83C-60D3D541B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C060CBC-E023-4EB8-83EC-DA90D496B0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229F5A-D4DD-45A3-BED3-6B2A0970A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32585-096D-44EB-B088-1FB8A4314C4A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0AEFDCE-3B08-4D9F-9211-9ACE0060B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A65922-C376-4766-84AE-7FA675C50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6CE6E-7075-40E3-B1E2-0F6BC8ADA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818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F7B871-98DC-4A1E-91A3-DBAFEA6BB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ADAC7C1-F187-4B1D-AAE0-482CDC8B85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53BC871-7D4E-4D21-B000-57851ADF5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32585-096D-44EB-B088-1FB8A4314C4A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9063327-7ECA-4F4C-B824-9266DD064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002DA5-6FD4-48D4-8EE1-ACF5B40D0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6CE6E-7075-40E3-B1E2-0F6BC8ADA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082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FE51F0-5C88-4972-86CC-00612E118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30FDB7-EC39-4145-8FB8-2BFDAA7039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ECFD21D-90DD-4510-970B-6D07948201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45695F-E824-4CCB-9349-01BE71BE1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32585-096D-44EB-B088-1FB8A4314C4A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A4CA15D-6E67-4F31-A88C-D44F2B7E5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3FB8606-FF59-4530-892C-29BE09088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6CE6E-7075-40E3-B1E2-0F6BC8ADA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541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69446D-9B78-41DC-A929-D6EF31FAE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7AAE4C-8D16-489B-BD29-79BCE93766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02BB42D-BAA9-46A3-BE2F-45A852B090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9703D6B-03B0-4FAB-9A6D-51BAFE31E1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2F1DBEC-16CB-4737-BA5C-BAA5052B58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8B75D8A-0ACE-47F9-9E81-1F61C4B03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32585-096D-44EB-B088-1FB8A4314C4A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13664CA-799E-4859-A9B7-D1269077A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41EB77F-B4F2-4EDB-95D0-2404F8332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6CE6E-7075-40E3-B1E2-0F6BC8ADA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372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03B206-8C3B-4CDD-9DD9-2C8B2D98D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A98211E-5C2A-4E75-8C78-48058CE6C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32585-096D-44EB-B088-1FB8A4314C4A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5557AAC-E150-4DDA-815D-22FF9DEA1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329278B-6985-4C4B-896D-B3BA395DA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6CE6E-7075-40E3-B1E2-0F6BC8ADA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093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BBAFB89-DC35-42C9-A2A5-625BF534B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32585-096D-44EB-B088-1FB8A4314C4A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9FEB3FD-ED0E-4095-B03A-26EAD30C3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910E95F-C6AE-4B66-9EE2-C446B4C6A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6CE6E-7075-40E3-B1E2-0F6BC8ADA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85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CDA7E8-29B4-44B4-B2AA-E750A3810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44A1202-7C17-40B8-9473-64EE0E6F5D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EEAC757-A238-47F5-939E-0EA79C6F1B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6102089-A78A-4DAB-9B4F-55F585215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32585-096D-44EB-B088-1FB8A4314C4A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E5CFFD9-7172-4450-A165-82BC8F10D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B98CFCC-84A9-4BD5-8530-CF0457799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6CE6E-7075-40E3-B1E2-0F6BC8ADA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4275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8D7BF0-4FE5-42CE-862C-1EE2EE381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17F89F1-B439-47B8-8679-318F118E00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2BE8387-1D1E-488B-8873-BDC46F8D48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BAA0C1C-7EB7-4FD7-A737-6C04F7979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32585-096D-44EB-B088-1FB8A4314C4A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CCB1833-D8A6-4368-9C65-65E1F90EB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2B373B3-6193-42A2-BC5F-240C165CC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6CE6E-7075-40E3-B1E2-0F6BC8ADA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0880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0ED2E1-80BC-42D6-B1EC-CDAB02055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B7529C0-E0B5-40DC-889E-91A4878D2E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9AD99A3-E91B-4579-936A-9080E42833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32585-096D-44EB-B088-1FB8A4314C4A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34E34D-B671-4B86-8F62-BC820FDBFD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3C0FD9-86B5-4D40-9A6E-92C3BB2969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6CE6E-7075-40E3-B1E2-0F6BC8ADA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995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9BC2AB9-41FD-598F-D6DA-A002849933B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4" t="17381" r="17551" b="29045"/>
          <a:stretch>
            <a:fillRect/>
          </a:stretch>
        </p:blipFill>
        <p:spPr bwMode="auto">
          <a:xfrm>
            <a:off x="3574576" y="343623"/>
            <a:ext cx="2329836" cy="12587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FB60669-28C7-5F94-CAD5-1BD6A3FDB8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665" y="498001"/>
            <a:ext cx="1662492" cy="949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7253E5C-0E1C-FB28-41EF-46FA3A18B009}"/>
              </a:ext>
            </a:extLst>
          </p:cNvPr>
          <p:cNvSpPr txBox="1"/>
          <p:nvPr/>
        </p:nvSpPr>
        <p:spPr>
          <a:xfrm>
            <a:off x="7850819" y="1552445"/>
            <a:ext cx="43411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https://ec.memory45.su/</a:t>
            </a:r>
          </a:p>
        </p:txBody>
      </p:sp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0BB48552-F0BB-3B69-DB0E-B6D0BA46CD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05" y="236782"/>
            <a:ext cx="1871158" cy="186798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68CD604-AA43-D183-9B6D-C143E44090B2}"/>
              </a:ext>
            </a:extLst>
          </p:cNvPr>
          <p:cNvSpPr txBox="1"/>
          <p:nvPr/>
        </p:nvSpPr>
        <p:spPr>
          <a:xfrm>
            <a:off x="1808866" y="2397390"/>
            <a:ext cx="980977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9380" algn="ctr"/>
            <a:r>
              <a:rPr lang="ru-RU" sz="2800" b="1" dirty="0">
                <a:solidFill>
                  <a:srgbClr val="002060"/>
                </a:solidFill>
                <a:latin typeface="+mj-lt"/>
                <a:ea typeface="Calibri" panose="020F0502020204030204" pitchFamily="34" charset="0"/>
              </a:rPr>
              <a:t>ВСЕРОССИЙСКИЙ КОНКУРС СОЧИНЕНИЙ</a:t>
            </a:r>
            <a:endParaRPr lang="ru-RU" sz="2800" dirty="0">
              <a:solidFill>
                <a:srgbClr val="002060"/>
              </a:solidFill>
              <a:latin typeface="+mj-lt"/>
              <a:ea typeface="Calibri" panose="020F0502020204030204" pitchFamily="34" charset="0"/>
            </a:endParaRPr>
          </a:p>
          <a:p>
            <a:pPr marL="119380" algn="ctr"/>
            <a:r>
              <a:rPr lang="ru-RU" sz="2800" b="1" dirty="0">
                <a:solidFill>
                  <a:srgbClr val="002060"/>
                </a:solidFill>
                <a:latin typeface="+mj-lt"/>
                <a:ea typeface="Calibri" panose="020F0502020204030204" pitchFamily="34" charset="0"/>
              </a:rPr>
              <a:t>«БЕЗ СРОКА ДАВНОСТИ»</a:t>
            </a:r>
          </a:p>
          <a:p>
            <a:pPr marL="119380" algn="ctr"/>
            <a:endParaRPr lang="ru-RU" sz="2800" dirty="0">
              <a:solidFill>
                <a:srgbClr val="002060"/>
              </a:solidFill>
              <a:latin typeface="+mj-lt"/>
              <a:ea typeface="Calibri" panose="020F0502020204030204" pitchFamily="34" charset="0"/>
            </a:endParaRPr>
          </a:p>
          <a:p>
            <a:pPr marL="119380" algn="ctr"/>
            <a:r>
              <a:rPr lang="ru-RU" sz="2000" b="1" dirty="0">
                <a:solidFill>
                  <a:srgbClr val="002060"/>
                </a:solidFill>
                <a:effectLst/>
                <a:latin typeface="+mj-lt"/>
                <a:ea typeface="Calibri" panose="020F0502020204030204" pitchFamily="34" charset="0"/>
              </a:rPr>
              <a:t>МЕТОДИЧЕСКИЕ РЕКОМЕНДАЦИИ </a:t>
            </a:r>
            <a:r>
              <a:rPr lang="ru-RU" sz="2000" b="1" dirty="0">
                <a:solidFill>
                  <a:srgbClr val="002060"/>
                </a:solidFill>
                <a:latin typeface="+mj-lt"/>
                <a:ea typeface="Calibri" panose="020F0502020204030204" pitchFamily="34" charset="0"/>
              </a:rPr>
              <a:t>ПО ОЦЕНИВАНИЮ</a:t>
            </a:r>
            <a:endParaRPr lang="ru-RU" sz="2000" dirty="0">
              <a:solidFill>
                <a:srgbClr val="002060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marL="119380" algn="ctr"/>
            <a:r>
              <a:rPr lang="ru-RU" sz="2000" b="1" dirty="0">
                <a:solidFill>
                  <a:srgbClr val="002060"/>
                </a:solidFill>
                <a:latin typeface="+mj-lt"/>
                <a:ea typeface="Calibri" panose="020F0502020204030204" pitchFamily="34" charset="0"/>
              </a:rPr>
              <a:t>КОНКУРСНЫХ СОЧИНЕНИЙ ОБУЧАЮЩИХСЯ </a:t>
            </a:r>
          </a:p>
          <a:p>
            <a:pPr marL="119380" algn="ctr"/>
            <a:r>
              <a:rPr lang="ru-RU" sz="2000" b="1" dirty="0">
                <a:solidFill>
                  <a:srgbClr val="002060"/>
                </a:solidFill>
                <a:effectLst/>
                <a:latin typeface="+mj-lt"/>
                <a:ea typeface="Calibri" panose="020F0502020204030204" pitchFamily="34" charset="0"/>
              </a:rPr>
              <a:t>(содержательные компоненты)</a:t>
            </a:r>
            <a:endParaRPr lang="ru-RU" sz="2000" dirty="0">
              <a:solidFill>
                <a:srgbClr val="002060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67E0B6-9B55-24E4-9AA2-42AA414156D8}"/>
              </a:ext>
            </a:extLst>
          </p:cNvPr>
          <p:cNvSpPr txBox="1"/>
          <p:nvPr/>
        </p:nvSpPr>
        <p:spPr>
          <a:xfrm>
            <a:off x="296847" y="5521296"/>
            <a:ext cx="9908839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Кандидат педагогических наук, доцент</a:t>
            </a:r>
            <a:endParaRPr lang="en-US" sz="16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Заместитель директора Института истории и политики, </a:t>
            </a:r>
            <a:endParaRPr lang="en-US" sz="1600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Aft>
                <a:spcPts val="600"/>
              </a:spcAft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Заместитель директора НМЦ сопровождения педагогических работников при МПГУ</a:t>
            </a:r>
          </a:p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НЕСМЕЛОВА МАРИНА ЛЕОНИДОВНА</a:t>
            </a:r>
          </a:p>
        </p:txBody>
      </p:sp>
    </p:spTree>
    <p:extLst>
      <p:ext uri="{BB962C8B-B14F-4D97-AF65-F5344CB8AC3E}">
        <p14:creationId xmlns:p14="http://schemas.microsoft.com/office/powerpoint/2010/main" val="36922194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E8B35592-F567-4EF2-AA1A-B9A7A324C72C}"/>
              </a:ext>
            </a:extLst>
          </p:cNvPr>
          <p:cNvSpPr txBox="1"/>
          <p:nvPr/>
        </p:nvSpPr>
        <p:spPr>
          <a:xfrm>
            <a:off x="3188677" y="849805"/>
            <a:ext cx="9003323" cy="459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7310" algn="r" eaLnBrk="0" hangingPunct="0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002060"/>
                </a:solidFill>
              </a:rPr>
              <a:t>1.5. Воплощенность идейного замысла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FA47C7-AE5A-4FC4-8641-C2C615CC5460}"/>
              </a:ext>
            </a:extLst>
          </p:cNvPr>
          <p:cNvSpPr txBox="1"/>
          <p:nvPr/>
        </p:nvSpPr>
        <p:spPr>
          <a:xfrm>
            <a:off x="354979" y="1951672"/>
            <a:ext cx="6386480" cy="1938992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square">
            <a:spAutoFit/>
          </a:bodyPr>
          <a:lstStyle>
            <a:defPPr>
              <a:defRPr lang="ru-RU"/>
            </a:defPPr>
            <a:lvl1pPr algn="just">
              <a:defRPr sz="20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defRPr>
            </a:lvl1pPr>
          </a:lstStyle>
          <a:p>
            <a:r>
              <a:rPr lang="ru-RU" dirty="0">
                <a:solidFill>
                  <a:srgbClr val="002060"/>
                </a:solidFill>
                <a:latin typeface="+mn-lt"/>
              </a:rPr>
              <a:t>Оценивает, насколько удалось автору </a:t>
            </a:r>
            <a:r>
              <a:rPr lang="ru-RU" u="sng" dirty="0">
                <a:solidFill>
                  <a:srgbClr val="002060"/>
                </a:solidFill>
                <a:latin typeface="+mn-lt"/>
              </a:rPr>
              <a:t>донести</a:t>
            </a:r>
            <a:r>
              <a:rPr lang="ru-RU" dirty="0">
                <a:solidFill>
                  <a:srgbClr val="002060"/>
                </a:solidFill>
                <a:latin typeface="+mn-lt"/>
              </a:rPr>
              <a:t>  до читателя то, что он хотел сказать, насколько </a:t>
            </a:r>
            <a:r>
              <a:rPr lang="ru-RU" u="sng" dirty="0">
                <a:solidFill>
                  <a:srgbClr val="002060"/>
                </a:solidFill>
                <a:latin typeface="+mn-lt"/>
              </a:rPr>
              <a:t>убедительно</a:t>
            </a:r>
            <a:r>
              <a:rPr lang="ru-RU" dirty="0">
                <a:solidFill>
                  <a:srgbClr val="002060"/>
                </a:solidFill>
                <a:latin typeface="+mn-lt"/>
              </a:rPr>
              <a:t> и </a:t>
            </a:r>
            <a:r>
              <a:rPr lang="ru-RU" u="sng" dirty="0">
                <a:solidFill>
                  <a:srgbClr val="002060"/>
                </a:solidFill>
                <a:latin typeface="+mn-lt"/>
              </a:rPr>
              <a:t>ярко</a:t>
            </a:r>
            <a:r>
              <a:rPr lang="ru-RU" dirty="0">
                <a:solidFill>
                  <a:srgbClr val="002060"/>
                </a:solidFill>
                <a:latin typeface="+mn-lt"/>
              </a:rPr>
              <a:t> проявляется в тексте </a:t>
            </a:r>
            <a:r>
              <a:rPr lang="ru-RU" u="sng" dirty="0">
                <a:solidFill>
                  <a:srgbClr val="002060"/>
                </a:solidFill>
                <a:latin typeface="+mn-lt"/>
              </a:rPr>
              <a:t>авторская идея</a:t>
            </a:r>
            <a:r>
              <a:rPr lang="ru-RU" dirty="0">
                <a:solidFill>
                  <a:srgbClr val="002060"/>
                </a:solidFill>
                <a:latin typeface="+mn-lt"/>
              </a:rPr>
              <a:t>, насколько все элементы текста «работают»  на воплощение авторского замысла.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912FC8-1C5F-474B-9E44-5469C323DD10}"/>
              </a:ext>
            </a:extLst>
          </p:cNvPr>
          <p:cNvSpPr txBox="1"/>
          <p:nvPr/>
        </p:nvSpPr>
        <p:spPr>
          <a:xfrm>
            <a:off x="7166548" y="1886612"/>
            <a:ext cx="4670473" cy="273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ru-RU" sz="1800" dirty="0">
                <a:solidFill>
                  <a:srgbClr val="002060"/>
                </a:solidFill>
                <a:ea typeface="Times New Roman" panose="02020603050405020304" pitchFamily="18" charset="0"/>
              </a:rPr>
              <a:t>проявление личной заинтересованности, эмоционального сопереживания, рефлексии обучающихся по поводу изложенного материала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ru-RU" sz="1800" dirty="0">
                <a:solidFill>
                  <a:srgbClr val="002060"/>
                </a:solidFill>
                <a:ea typeface="Times New Roman" panose="02020603050405020304" pitchFamily="18" charset="0"/>
              </a:rPr>
              <a:t>демонстрация личной активной гражданской позиции обучающихся в отношении описанных событий и сюжетов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2A1A80D-AC30-FA7D-2A3A-821D62724BA3}"/>
              </a:ext>
            </a:extLst>
          </p:cNvPr>
          <p:cNvSpPr txBox="1"/>
          <p:nvPr/>
        </p:nvSpPr>
        <p:spPr>
          <a:xfrm>
            <a:off x="3670897" y="114070"/>
            <a:ext cx="82222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ea typeface="Times New Roman" panose="02020603050405020304" pitchFamily="18" charset="0"/>
              </a:rPr>
              <a:t>КРИТЕРИИ ОЦЕНИВАНИЯ КОНКУРСНЫХ СОЧИНЕНИЙ</a:t>
            </a:r>
            <a:endParaRPr lang="ru-RU" sz="20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7E6DFD3-C8C3-DF7A-B39B-456DD337C7F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4" t="17381" r="17551" b="29045"/>
          <a:stretch>
            <a:fillRect/>
          </a:stretch>
        </p:blipFill>
        <p:spPr bwMode="auto">
          <a:xfrm>
            <a:off x="1464235" y="271833"/>
            <a:ext cx="1574211" cy="770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4FBBD247-B65B-915B-32E3-7B44F8DD00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35" y="186098"/>
            <a:ext cx="943431" cy="941833"/>
          </a:xfrm>
          <a:prstGeom prst="rect">
            <a:avLst/>
          </a:prstGeom>
        </p:spPr>
      </p:pic>
      <p:sp>
        <p:nvSpPr>
          <p:cNvPr id="5" name="Стрелка: изогнутая вправо 4">
            <a:extLst>
              <a:ext uri="{FF2B5EF4-FFF2-40B4-BE49-F238E27FC236}">
                <a16:creationId xmlns:a16="http://schemas.microsoft.com/office/drawing/2014/main" id="{686660BE-9F0F-C045-4819-495290CAB7E6}"/>
              </a:ext>
            </a:extLst>
          </p:cNvPr>
          <p:cNvSpPr/>
          <p:nvPr/>
        </p:nvSpPr>
        <p:spPr>
          <a:xfrm rot="16589083">
            <a:off x="5710743" y="2726151"/>
            <a:ext cx="1632971" cy="5030855"/>
          </a:xfrm>
          <a:prstGeom prst="curv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5794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E8B35592-F567-4EF2-AA1A-B9A7A324C72C}"/>
              </a:ext>
            </a:extLst>
          </p:cNvPr>
          <p:cNvSpPr txBox="1"/>
          <p:nvPr/>
        </p:nvSpPr>
        <p:spPr>
          <a:xfrm>
            <a:off x="4956204" y="772468"/>
            <a:ext cx="7869173" cy="459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7310" marR="802640" algn="r" eaLnBrk="0" hangingPunct="0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002060"/>
                </a:solidFill>
              </a:rPr>
              <a:t>1.6. Оригинальность авторского замысла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B5583C-FD72-43C2-A317-89A368A463C3}"/>
              </a:ext>
            </a:extLst>
          </p:cNvPr>
          <p:cNvSpPr txBox="1"/>
          <p:nvPr/>
        </p:nvSpPr>
        <p:spPr>
          <a:xfrm>
            <a:off x="629529" y="1877426"/>
            <a:ext cx="6098344" cy="3170099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square">
            <a:spAutoFit/>
          </a:bodyPr>
          <a:lstStyle>
            <a:defPPr>
              <a:defRPr lang="ru-RU"/>
            </a:defPPr>
            <a:lvl1pPr algn="just">
              <a:defRPr sz="20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defRPr>
            </a:lvl1pPr>
          </a:lstStyle>
          <a:p>
            <a:r>
              <a:rPr lang="ru-RU" dirty="0">
                <a:solidFill>
                  <a:srgbClr val="002060"/>
                </a:solidFill>
              </a:rPr>
              <a:t>Оценивает, насколько в тексте проявляется </a:t>
            </a:r>
            <a:r>
              <a:rPr lang="ru-RU" u="sng" dirty="0">
                <a:solidFill>
                  <a:srgbClr val="002060"/>
                </a:solidFill>
              </a:rPr>
              <a:t>творческое начало</a:t>
            </a:r>
            <a:r>
              <a:rPr lang="ru-RU" dirty="0">
                <a:solidFill>
                  <a:srgbClr val="002060"/>
                </a:solidFill>
              </a:rPr>
              <a:t>. Оригинальность может проявляться в сюжете, композиции, системе образов, языке и стиле – на всех уровнях произведения. </a:t>
            </a:r>
          </a:p>
          <a:p>
            <a:r>
              <a:rPr lang="ru-RU" dirty="0">
                <a:solidFill>
                  <a:srgbClr val="002060"/>
                </a:solidFill>
              </a:rPr>
              <a:t>Противоположностью оригинальности будут являться </a:t>
            </a:r>
            <a:r>
              <a:rPr lang="ru-RU" u="sng" dirty="0">
                <a:solidFill>
                  <a:srgbClr val="002060"/>
                </a:solidFill>
              </a:rPr>
              <a:t>демагогические</a:t>
            </a:r>
            <a:r>
              <a:rPr lang="ru-RU" dirty="0">
                <a:solidFill>
                  <a:srgbClr val="002060"/>
                </a:solidFill>
              </a:rPr>
              <a:t> рассуждения, общие фразы, </a:t>
            </a:r>
            <a:r>
              <a:rPr lang="ru-RU" u="sng" dirty="0">
                <a:solidFill>
                  <a:srgbClr val="002060"/>
                </a:solidFill>
              </a:rPr>
              <a:t>отсутствие индивидуального подхода </a:t>
            </a:r>
            <a:r>
              <a:rPr lang="ru-RU" dirty="0">
                <a:solidFill>
                  <a:srgbClr val="002060"/>
                </a:solidFill>
              </a:rPr>
              <a:t>к раскрытию темы, сюжетные и композиционные </a:t>
            </a:r>
            <a:r>
              <a:rPr lang="ru-RU" u="sng" dirty="0">
                <a:solidFill>
                  <a:srgbClr val="002060"/>
                </a:solidFill>
              </a:rPr>
              <a:t>шаблоны</a:t>
            </a:r>
            <a:r>
              <a:rPr lang="ru-RU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8E500F-8AEF-407A-AF11-34D862FB584A}"/>
              </a:ext>
            </a:extLst>
          </p:cNvPr>
          <p:cNvSpPr txBox="1"/>
          <p:nvPr/>
        </p:nvSpPr>
        <p:spPr>
          <a:xfrm>
            <a:off x="7259848" y="1867452"/>
            <a:ext cx="4275322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Оригинальность сюжета, композиции</a:t>
            </a: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Оригинальность языка, формы изложения</a:t>
            </a:r>
            <a:endParaRPr lang="ru-RU" dirty="0">
              <a:solidFill>
                <a:srgbClr val="002060"/>
              </a:solidFill>
              <a:effectLst/>
              <a:ea typeface="Calibri" panose="020F0502020204030204" pitchFamily="34" charset="0"/>
            </a:endParaRP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Оригинальность стиля изложения</a:t>
            </a:r>
            <a:endParaRPr lang="ru-RU" dirty="0">
              <a:solidFill>
                <a:srgbClr val="002060"/>
              </a:solidFill>
              <a:effectLst/>
              <a:ea typeface="Calibri" panose="020F0502020204030204" pitchFamily="34" charset="0"/>
            </a:endParaRPr>
          </a:p>
        </p:txBody>
      </p: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BB442C1B-2ADC-4E0E-AE46-4892D8347E83}"/>
              </a:ext>
            </a:extLst>
          </p:cNvPr>
          <p:cNvCxnSpPr>
            <a:cxnSpLocks/>
          </p:cNvCxnSpPr>
          <p:nvPr/>
        </p:nvCxnSpPr>
        <p:spPr>
          <a:xfrm>
            <a:off x="1614353" y="2630658"/>
            <a:ext cx="0" cy="322964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3EEA6700-9391-4B77-9B8B-0814511A7EDF}"/>
              </a:ext>
            </a:extLst>
          </p:cNvPr>
          <p:cNvCxnSpPr>
            <a:cxnSpLocks/>
          </p:cNvCxnSpPr>
          <p:nvPr/>
        </p:nvCxnSpPr>
        <p:spPr>
          <a:xfrm>
            <a:off x="2282984" y="2658794"/>
            <a:ext cx="0" cy="321852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A08E5891-7BDF-482A-8723-88C2CAD7E6FD}"/>
              </a:ext>
            </a:extLst>
          </p:cNvPr>
          <p:cNvCxnSpPr>
            <a:cxnSpLocks/>
          </p:cNvCxnSpPr>
          <p:nvPr/>
        </p:nvCxnSpPr>
        <p:spPr>
          <a:xfrm>
            <a:off x="3128119" y="4107900"/>
            <a:ext cx="0" cy="167738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FD7AEB16-1AB3-4705-BAA5-63F8038A5449}"/>
              </a:ext>
            </a:extLst>
          </p:cNvPr>
          <p:cNvSpPr txBox="1"/>
          <p:nvPr/>
        </p:nvSpPr>
        <p:spPr>
          <a:xfrm>
            <a:off x="1515879" y="5978302"/>
            <a:ext cx="43831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3   2      1               0</a:t>
            </a:r>
          </a:p>
        </p:txBody>
      </p: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3857B5A8-3EEB-46F3-9F30-B2384781041C}"/>
              </a:ext>
            </a:extLst>
          </p:cNvPr>
          <p:cNvCxnSpPr>
            <a:cxnSpLocks/>
          </p:cNvCxnSpPr>
          <p:nvPr/>
        </p:nvCxnSpPr>
        <p:spPr>
          <a:xfrm>
            <a:off x="4956204" y="4529797"/>
            <a:ext cx="0" cy="134752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431DCF8A-24C3-8780-015D-5BA6B2C841AC}"/>
              </a:ext>
            </a:extLst>
          </p:cNvPr>
          <p:cNvSpPr txBox="1"/>
          <p:nvPr/>
        </p:nvSpPr>
        <p:spPr>
          <a:xfrm>
            <a:off x="3670897" y="114070"/>
            <a:ext cx="82222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ea typeface="Times New Roman" panose="02020603050405020304" pitchFamily="18" charset="0"/>
              </a:rPr>
              <a:t>КРИТЕРИИ ОЦЕНИВАНИЯ КОНКУРСНЫХ СОЧИНЕНИЙ</a:t>
            </a:r>
            <a:endParaRPr lang="ru-RU" sz="20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69D0EB-9F1C-5616-836C-5F6B2343ECD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4" t="17381" r="17551" b="29045"/>
          <a:stretch>
            <a:fillRect/>
          </a:stretch>
        </p:blipFill>
        <p:spPr bwMode="auto">
          <a:xfrm>
            <a:off x="1464235" y="271833"/>
            <a:ext cx="1574211" cy="770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9AA36BA5-27AB-2DF4-7D30-D8E458F372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35" y="186098"/>
            <a:ext cx="943431" cy="941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0163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E8B35592-F567-4EF2-AA1A-B9A7A324C72C}"/>
              </a:ext>
            </a:extLst>
          </p:cNvPr>
          <p:cNvSpPr txBox="1"/>
          <p:nvPr/>
        </p:nvSpPr>
        <p:spPr>
          <a:xfrm>
            <a:off x="2771335" y="850594"/>
            <a:ext cx="9298745" cy="12503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7310" algn="r" eaLnBrk="0" hangingPunct="0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002060"/>
                </a:solidFill>
              </a:rPr>
              <a:t>1.7. Корректное использование литературного, исторического, фактического (в том числе биографического), научного и другого материала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B5A355-2EB7-4F7B-8C05-B3E5548F32B6}"/>
              </a:ext>
            </a:extLst>
          </p:cNvPr>
          <p:cNvSpPr txBox="1"/>
          <p:nvPr/>
        </p:nvSpPr>
        <p:spPr>
          <a:xfrm>
            <a:off x="474785" y="2715945"/>
            <a:ext cx="6098344" cy="3785652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square">
            <a:spAutoFit/>
          </a:bodyPr>
          <a:lstStyle>
            <a:defPPr>
              <a:defRPr lang="ru-RU"/>
            </a:defPPr>
            <a:lvl1pPr algn="just">
              <a:defRPr sz="20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defRPr>
            </a:lvl1pPr>
          </a:lstStyle>
          <a:p>
            <a:r>
              <a:rPr lang="ru-RU" dirty="0">
                <a:solidFill>
                  <a:srgbClr val="002060"/>
                </a:solidFill>
                <a:latin typeface="+mn-lt"/>
              </a:rPr>
              <a:t>Оценивает, насколько уместно, </a:t>
            </a:r>
            <a:r>
              <a:rPr lang="ru-RU" u="sng" dirty="0">
                <a:solidFill>
                  <a:srgbClr val="002060"/>
                </a:solidFill>
                <a:latin typeface="+mn-lt"/>
              </a:rPr>
              <a:t>грамотно</a:t>
            </a:r>
            <a:r>
              <a:rPr lang="ru-RU" dirty="0">
                <a:solidFill>
                  <a:srgbClr val="002060"/>
                </a:solidFill>
                <a:latin typeface="+mn-lt"/>
              </a:rPr>
              <a:t>, самостоятельно и достоверно в содержании сочинения используется литературный, исторический, фактический, научный, биографический материал (в зависимости от выбранного тематического направления). </a:t>
            </a:r>
            <a:br>
              <a:rPr lang="ru-RU" dirty="0">
                <a:solidFill>
                  <a:srgbClr val="002060"/>
                </a:solidFill>
                <a:latin typeface="+mn-lt"/>
              </a:rPr>
            </a:br>
            <a:r>
              <a:rPr lang="ru-RU" dirty="0">
                <a:solidFill>
                  <a:srgbClr val="002060"/>
                </a:solidFill>
                <a:latin typeface="+mn-lt"/>
              </a:rPr>
              <a:t>Не </a:t>
            </a:r>
            <a:r>
              <a:rPr lang="ru-RU" u="sng" dirty="0">
                <a:solidFill>
                  <a:srgbClr val="002060"/>
                </a:solidFill>
                <a:latin typeface="+mn-lt"/>
              </a:rPr>
              <a:t>искажает</a:t>
            </a:r>
            <a:r>
              <a:rPr lang="ru-RU" dirty="0">
                <a:solidFill>
                  <a:srgbClr val="002060"/>
                </a:solidFill>
                <a:latin typeface="+mn-lt"/>
              </a:rPr>
              <a:t> ли автор исторические</a:t>
            </a:r>
            <a:br>
              <a:rPr lang="ru-RU" dirty="0">
                <a:solidFill>
                  <a:srgbClr val="002060"/>
                </a:solidFill>
                <a:latin typeface="+mn-lt"/>
              </a:rPr>
            </a:br>
            <a:r>
              <a:rPr lang="ru-RU" dirty="0">
                <a:solidFill>
                  <a:srgbClr val="002060"/>
                </a:solidFill>
                <a:latin typeface="+mn-lt"/>
              </a:rPr>
              <a:t> или биографические факты, </a:t>
            </a:r>
            <a:r>
              <a:rPr lang="ru-RU" u="sng" dirty="0">
                <a:solidFill>
                  <a:srgbClr val="002060"/>
                </a:solidFill>
                <a:latin typeface="+mn-lt"/>
              </a:rPr>
              <a:t>верно ли оценивает</a:t>
            </a:r>
            <a:r>
              <a:rPr lang="ru-RU" dirty="0">
                <a:solidFill>
                  <a:srgbClr val="002060"/>
                </a:solidFill>
                <a:latin typeface="+mn-lt"/>
              </a:rPr>
              <a:t> те или иные события. Правильно ли указаны исторические даты, нет ли в них </a:t>
            </a:r>
            <a:r>
              <a:rPr lang="ru-RU" u="sng" dirty="0">
                <a:solidFill>
                  <a:srgbClr val="002060"/>
                </a:solidFill>
                <a:latin typeface="+mn-lt"/>
              </a:rPr>
              <a:t>ошибок</a:t>
            </a:r>
            <a:r>
              <a:rPr lang="ru-RU" dirty="0">
                <a:solidFill>
                  <a:srgbClr val="002060"/>
                </a:solidFill>
                <a:latin typeface="+mn-lt"/>
              </a:rPr>
              <a:t> и опечаток.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A1B811-E8A6-40E5-84C7-AA839E84B5C9}"/>
              </a:ext>
            </a:extLst>
          </p:cNvPr>
          <p:cNvSpPr txBox="1"/>
          <p:nvPr/>
        </p:nvSpPr>
        <p:spPr>
          <a:xfrm>
            <a:off x="7273081" y="2759453"/>
            <a:ext cx="4275322" cy="273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Уместность используемых исторических фактов (их связь с высказанными теоретическими положениями или авторскими  рассуждениями)</a:t>
            </a: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Отсутствие фактических ошибок (в датах, именах исторических деятелей, названии мест и событий и т.п.)</a:t>
            </a:r>
            <a:endParaRPr lang="ru-RU" dirty="0">
              <a:solidFill>
                <a:srgbClr val="002060"/>
              </a:solidFill>
              <a:effectLst/>
              <a:ea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F83E20-B412-8384-2268-8FCFEBD6D433}"/>
              </a:ext>
            </a:extLst>
          </p:cNvPr>
          <p:cNvSpPr txBox="1"/>
          <p:nvPr/>
        </p:nvSpPr>
        <p:spPr>
          <a:xfrm>
            <a:off x="3670897" y="114070"/>
            <a:ext cx="82222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ea typeface="Times New Roman" panose="02020603050405020304" pitchFamily="18" charset="0"/>
              </a:rPr>
              <a:t>КРИТЕРИИ ОЦЕНИВАНИЯ КОНКУРСНЫХ СОЧИНЕНИЙ</a:t>
            </a:r>
            <a:endParaRPr lang="ru-RU" sz="20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CBF1602-97A4-A818-288C-1A06F39F336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4" t="17381" r="17551" b="29045"/>
          <a:stretch>
            <a:fillRect/>
          </a:stretch>
        </p:blipFill>
        <p:spPr bwMode="auto">
          <a:xfrm>
            <a:off x="1464235" y="271833"/>
            <a:ext cx="1574211" cy="770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D267F108-8632-0608-F588-EC0C52D662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35" y="186098"/>
            <a:ext cx="943431" cy="941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3933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E8B35592-F567-4EF2-AA1A-B9A7A324C72C}"/>
              </a:ext>
            </a:extLst>
          </p:cNvPr>
          <p:cNvSpPr txBox="1"/>
          <p:nvPr/>
        </p:nvSpPr>
        <p:spPr>
          <a:xfrm>
            <a:off x="2771335" y="850594"/>
            <a:ext cx="9298745" cy="85517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marL="67310" algn="r" eaLnBrk="0" hangingPunct="0">
              <a:lnSpc>
                <a:spcPct val="107000"/>
              </a:lnSpc>
              <a:spcAft>
                <a:spcPts val="800"/>
              </a:spcAft>
              <a:defRPr sz="2400" b="1">
                <a:solidFill>
                  <a:srgbClr val="002060"/>
                </a:solidFill>
              </a:defRPr>
            </a:lvl1pPr>
          </a:lstStyle>
          <a:p>
            <a:r>
              <a:rPr lang="ru-RU" dirty="0"/>
              <a:t>1.8. Соответствие содержания конкурсного сочинения выбранному жанру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B5A355-2EB7-4F7B-8C05-B3E5548F32B6}"/>
              </a:ext>
            </a:extLst>
          </p:cNvPr>
          <p:cNvSpPr txBox="1"/>
          <p:nvPr/>
        </p:nvSpPr>
        <p:spPr>
          <a:xfrm>
            <a:off x="474785" y="2248083"/>
            <a:ext cx="6098344" cy="2246769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square">
            <a:spAutoFit/>
          </a:bodyPr>
          <a:lstStyle>
            <a:defPPr>
              <a:defRPr lang="ru-RU"/>
            </a:defPPr>
            <a:lvl1pPr algn="just">
              <a:defRPr sz="20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defRPr>
            </a:lvl1pPr>
          </a:lstStyle>
          <a:p>
            <a:r>
              <a:rPr lang="ru-RU" dirty="0">
                <a:solidFill>
                  <a:srgbClr val="002060"/>
                </a:solidFill>
                <a:latin typeface="+mn-lt"/>
              </a:rPr>
              <a:t>Оценивает, насколько содержание сочинения соответствует выбранному жанру – </a:t>
            </a:r>
            <a:r>
              <a:rPr lang="ru-RU" u="sng" dirty="0">
                <a:solidFill>
                  <a:srgbClr val="002060"/>
                </a:solidFill>
                <a:latin typeface="+mn-lt"/>
              </a:rPr>
              <a:t>полностью</a:t>
            </a:r>
            <a:r>
              <a:rPr lang="ru-RU" dirty="0">
                <a:solidFill>
                  <a:srgbClr val="002060"/>
                </a:solidFill>
                <a:latin typeface="+mn-lt"/>
              </a:rPr>
              <a:t>, </a:t>
            </a:r>
            <a:r>
              <a:rPr lang="ru-RU" u="sng" dirty="0">
                <a:solidFill>
                  <a:srgbClr val="002060"/>
                </a:solidFill>
                <a:latin typeface="+mn-lt"/>
              </a:rPr>
              <a:t>частично</a:t>
            </a:r>
            <a:r>
              <a:rPr lang="ru-RU" dirty="0">
                <a:solidFill>
                  <a:srgbClr val="002060"/>
                </a:solidFill>
                <a:latin typeface="+mn-lt"/>
              </a:rPr>
              <a:t> или </a:t>
            </a:r>
            <a:r>
              <a:rPr lang="ru-RU" u="sng" dirty="0">
                <a:solidFill>
                  <a:srgbClr val="002060"/>
                </a:solidFill>
                <a:latin typeface="+mn-lt"/>
              </a:rPr>
              <a:t>не соответствует вовсе</a:t>
            </a:r>
            <a:r>
              <a:rPr lang="ru-RU" dirty="0">
                <a:solidFill>
                  <a:srgbClr val="002060"/>
                </a:solidFill>
                <a:latin typeface="+mn-lt"/>
              </a:rPr>
              <a:t>, например, рассказ лишен сюжетной линии, заочная экскурсия представляет собою сухое перечисление фактов и т.д.</a:t>
            </a:r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31CE102D-EEEA-4B5A-871B-C7B659210F5C}"/>
              </a:ext>
            </a:extLst>
          </p:cNvPr>
          <p:cNvCxnSpPr>
            <a:cxnSpLocks/>
          </p:cNvCxnSpPr>
          <p:nvPr/>
        </p:nvCxnSpPr>
        <p:spPr>
          <a:xfrm>
            <a:off x="2767903" y="3235569"/>
            <a:ext cx="0" cy="262473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C95631D0-5A93-4655-91A0-2CC6C252306E}"/>
              </a:ext>
            </a:extLst>
          </p:cNvPr>
          <p:cNvCxnSpPr>
            <a:cxnSpLocks/>
          </p:cNvCxnSpPr>
          <p:nvPr/>
        </p:nvCxnSpPr>
        <p:spPr>
          <a:xfrm>
            <a:off x="4210258" y="3235569"/>
            <a:ext cx="0" cy="264174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B70F7A1-D8A9-45D5-926C-796AF1FE12E2}"/>
              </a:ext>
            </a:extLst>
          </p:cNvPr>
          <p:cNvSpPr txBox="1"/>
          <p:nvPr/>
        </p:nvSpPr>
        <p:spPr>
          <a:xfrm>
            <a:off x="2606543" y="5916057"/>
            <a:ext cx="44735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3          2     1            0</a:t>
            </a:r>
          </a:p>
        </p:txBody>
      </p: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8E506DEE-C8BC-4CE9-8989-781027BE9822}"/>
              </a:ext>
            </a:extLst>
          </p:cNvPr>
          <p:cNvCxnSpPr>
            <a:cxnSpLocks/>
          </p:cNvCxnSpPr>
          <p:nvPr/>
        </p:nvCxnSpPr>
        <p:spPr>
          <a:xfrm>
            <a:off x="6320771" y="3429000"/>
            <a:ext cx="0" cy="244831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1533B30A-B4A9-4328-AD7D-15D6BA88DD14}"/>
              </a:ext>
            </a:extLst>
          </p:cNvPr>
          <p:cNvCxnSpPr>
            <a:cxnSpLocks/>
          </p:cNvCxnSpPr>
          <p:nvPr/>
        </p:nvCxnSpPr>
        <p:spPr>
          <a:xfrm>
            <a:off x="4843304" y="3235569"/>
            <a:ext cx="0" cy="264174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C532BC6D-246A-4A31-AE78-A174CED5060B}"/>
              </a:ext>
            </a:extLst>
          </p:cNvPr>
          <p:cNvSpPr txBox="1"/>
          <p:nvPr/>
        </p:nvSpPr>
        <p:spPr>
          <a:xfrm>
            <a:off x="7981743" y="2238126"/>
            <a:ext cx="366111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ЖАНРЫ: </a:t>
            </a:r>
          </a:p>
          <a:p>
            <a:pPr algn="ctr"/>
            <a:endParaRPr lang="ru-RU" dirty="0">
              <a:solidFill>
                <a:srgbClr val="002060"/>
              </a:solidFill>
            </a:endParaRPr>
          </a:p>
          <a:p>
            <a:pPr algn="ctr"/>
            <a:r>
              <a:rPr lang="ru-RU" dirty="0">
                <a:solidFill>
                  <a:srgbClr val="002060"/>
                </a:solidFill>
              </a:rPr>
              <a:t>рассказ </a:t>
            </a:r>
          </a:p>
          <a:p>
            <a:pPr algn="ctr"/>
            <a:r>
              <a:rPr lang="ru-RU" dirty="0">
                <a:solidFill>
                  <a:srgbClr val="002060"/>
                </a:solidFill>
              </a:rPr>
              <a:t>притча </a:t>
            </a:r>
          </a:p>
          <a:p>
            <a:pPr algn="ctr"/>
            <a:r>
              <a:rPr lang="ru-RU" dirty="0">
                <a:solidFill>
                  <a:srgbClr val="002060"/>
                </a:solidFill>
              </a:rPr>
              <a:t>письмо </a:t>
            </a:r>
          </a:p>
          <a:p>
            <a:pPr algn="ctr"/>
            <a:r>
              <a:rPr lang="ru-RU" dirty="0">
                <a:solidFill>
                  <a:srgbClr val="002060"/>
                </a:solidFill>
              </a:rPr>
              <a:t>сказка </a:t>
            </a:r>
          </a:p>
          <a:p>
            <a:pPr algn="ctr"/>
            <a:r>
              <a:rPr lang="ru-RU" dirty="0">
                <a:solidFill>
                  <a:srgbClr val="002060"/>
                </a:solidFill>
              </a:rPr>
              <a:t>дневник </a:t>
            </a:r>
          </a:p>
          <a:p>
            <a:pPr algn="ctr"/>
            <a:r>
              <a:rPr lang="ru-RU" dirty="0">
                <a:solidFill>
                  <a:srgbClr val="002060"/>
                </a:solidFill>
              </a:rPr>
              <a:t>очерк </a:t>
            </a:r>
          </a:p>
          <a:p>
            <a:pPr algn="ctr"/>
            <a:r>
              <a:rPr lang="ru-RU" dirty="0">
                <a:solidFill>
                  <a:srgbClr val="002060"/>
                </a:solidFill>
              </a:rPr>
              <a:t>репортаж</a:t>
            </a:r>
          </a:p>
          <a:p>
            <a:pPr algn="ctr"/>
            <a:r>
              <a:rPr lang="ru-RU" dirty="0">
                <a:solidFill>
                  <a:srgbClr val="002060"/>
                </a:solidFill>
              </a:rPr>
              <a:t> интервью </a:t>
            </a:r>
          </a:p>
          <a:p>
            <a:pPr algn="ctr"/>
            <a:r>
              <a:rPr lang="ru-RU" dirty="0">
                <a:solidFill>
                  <a:srgbClr val="002060"/>
                </a:solidFill>
              </a:rPr>
              <a:t>эссе </a:t>
            </a:r>
          </a:p>
          <a:p>
            <a:pPr algn="ctr"/>
            <a:r>
              <a:rPr lang="ru-RU" dirty="0">
                <a:solidFill>
                  <a:srgbClr val="002060"/>
                </a:solidFill>
              </a:rPr>
              <a:t>заочная экскурсия </a:t>
            </a:r>
          </a:p>
          <a:p>
            <a:pPr algn="ctr"/>
            <a:r>
              <a:rPr lang="ru-RU" dirty="0">
                <a:solidFill>
                  <a:srgbClr val="002060"/>
                </a:solidFill>
              </a:rPr>
              <a:t>рецензия </a:t>
            </a:r>
          </a:p>
          <a:p>
            <a:pPr algn="ctr"/>
            <a:r>
              <a:rPr lang="ru-RU" dirty="0">
                <a:solidFill>
                  <a:srgbClr val="002060"/>
                </a:solidFill>
              </a:rPr>
              <a:t>путевые заметки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29A067-A01D-4AE0-AF1A-8F2DA1D45A91}"/>
              </a:ext>
            </a:extLst>
          </p:cNvPr>
          <p:cNvSpPr txBox="1"/>
          <p:nvPr/>
        </p:nvSpPr>
        <p:spPr>
          <a:xfrm>
            <a:off x="3670897" y="114070"/>
            <a:ext cx="82222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ea typeface="Times New Roman" panose="02020603050405020304" pitchFamily="18" charset="0"/>
              </a:rPr>
              <a:t>КРИТЕРИИ ОЦЕНИВАНИЯ КОНКУРСНЫХ СОЧИНЕНИЙ</a:t>
            </a:r>
            <a:endParaRPr lang="ru-RU" sz="20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177599E-7978-B762-F30B-E705CB51C55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4" t="17381" r="17551" b="29045"/>
          <a:stretch>
            <a:fillRect/>
          </a:stretch>
        </p:blipFill>
        <p:spPr bwMode="auto">
          <a:xfrm>
            <a:off x="1464235" y="271833"/>
            <a:ext cx="1574211" cy="770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D3762C14-5BA4-5651-7B14-82B280D87A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35" y="186098"/>
            <a:ext cx="943431" cy="941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1580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6E64529-972B-2A7F-D1A2-0D730E8751A3}"/>
              </a:ext>
            </a:extLst>
          </p:cNvPr>
          <p:cNvSpPr txBox="1"/>
          <p:nvPr/>
        </p:nvSpPr>
        <p:spPr>
          <a:xfrm>
            <a:off x="687334" y="2550444"/>
            <a:ext cx="10248645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marL="342900" indent="-342900">
              <a:spcAft>
                <a:spcPts val="1200"/>
              </a:spcAft>
              <a:buFont typeface="Wingdings" panose="05000000000000000000" pitchFamily="2" charset="2"/>
              <a:buChar char="q"/>
              <a:defRPr sz="2000" b="1">
                <a:solidFill>
                  <a:srgbClr val="002060"/>
                </a:solidFill>
              </a:defRPr>
            </a:lvl1pPr>
          </a:lstStyle>
          <a:p>
            <a:pPr>
              <a:spcAft>
                <a:spcPts val="600"/>
              </a:spcAft>
            </a:pPr>
            <a:r>
              <a:rPr lang="ru-RU" sz="1800" dirty="0"/>
              <a:t>за представленный опыт работы с ресурсами проекта «Без срока давности»;</a:t>
            </a:r>
          </a:p>
          <a:p>
            <a:pPr>
              <a:spcAft>
                <a:spcPts val="600"/>
              </a:spcAft>
            </a:pPr>
            <a:r>
              <a:rPr lang="ru-RU" sz="1800" dirty="0"/>
              <a:t>за гражданскую активность и поддержку образовательно-просветительских мероприятий проекта «Без срока давности», в том числе за рубежом;</a:t>
            </a:r>
          </a:p>
          <a:p>
            <a:pPr>
              <a:spcAft>
                <a:spcPts val="600"/>
              </a:spcAft>
            </a:pPr>
            <a:r>
              <a:rPr lang="ru-RU" sz="1800" dirty="0"/>
              <a:t>за участие в деятельности поисковых отрядов;</a:t>
            </a:r>
          </a:p>
          <a:p>
            <a:pPr>
              <a:spcAft>
                <a:spcPts val="600"/>
              </a:spcAft>
            </a:pPr>
            <a:r>
              <a:rPr lang="ru-RU" sz="1800" dirty="0"/>
              <a:t>за умение анализировать и сравнивать исторические события, явления, процессы на различных исторических этапах нашей страны;</a:t>
            </a:r>
          </a:p>
          <a:p>
            <a:pPr>
              <a:spcAft>
                <a:spcPts val="600"/>
              </a:spcAft>
            </a:pPr>
            <a:r>
              <a:rPr lang="ru-RU" sz="1800" dirty="0"/>
              <a:t>за оригинальность сюжета конкурсного сочинения, за богатство и выразительность русского языка;</a:t>
            </a:r>
          </a:p>
          <a:p>
            <a:pPr>
              <a:spcAft>
                <a:spcPts val="600"/>
              </a:spcAft>
            </a:pPr>
            <a:r>
              <a:rPr lang="ru-RU" sz="1800" dirty="0"/>
              <a:t>за проявленные знания истории Великой Отечественной войны;</a:t>
            </a:r>
          </a:p>
          <a:p>
            <a:pPr>
              <a:spcAft>
                <a:spcPts val="600"/>
              </a:spcAft>
            </a:pPr>
            <a:r>
              <a:rPr lang="ru-RU" sz="1800" dirty="0"/>
              <a:t>за освещение событий блокады Ленинграда как проявления геноцида.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EDBD0B3-74C4-05EB-BC29-7B56C8836E7B}"/>
              </a:ext>
            </a:extLst>
          </p:cNvPr>
          <p:cNvSpPr txBox="1"/>
          <p:nvPr/>
        </p:nvSpPr>
        <p:spPr>
          <a:xfrm>
            <a:off x="8493563" y="6177411"/>
            <a:ext cx="23308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002060"/>
                </a:solidFill>
              </a:rPr>
              <a:t>НОМИНАЦИИ</a:t>
            </a:r>
            <a:endParaRPr lang="ru-RU" sz="2000" i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166939-0FFA-6CD6-F549-83619B09227D}"/>
              </a:ext>
            </a:extLst>
          </p:cNvPr>
          <p:cNvSpPr txBox="1"/>
          <p:nvPr/>
        </p:nvSpPr>
        <p:spPr>
          <a:xfrm>
            <a:off x="2672478" y="1302313"/>
            <a:ext cx="9153554" cy="4599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marL="67310" algn="r" eaLnBrk="0" hangingPunct="0">
              <a:lnSpc>
                <a:spcPct val="107000"/>
              </a:lnSpc>
              <a:spcAft>
                <a:spcPts val="800"/>
              </a:spcAft>
              <a:defRPr sz="2400" b="1">
                <a:solidFill>
                  <a:srgbClr val="002060"/>
                </a:solidFill>
              </a:defRPr>
            </a:lvl1pPr>
          </a:lstStyle>
          <a:p>
            <a:r>
              <a:rPr lang="ru-RU" dirty="0"/>
              <a:t>4. Общее читательское восприятие текста сочинения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42A5C23-9A4D-428B-B128-91F1275758EE}"/>
              </a:ext>
            </a:extLst>
          </p:cNvPr>
          <p:cNvSpPr txBox="1"/>
          <p:nvPr/>
        </p:nvSpPr>
        <p:spPr>
          <a:xfrm>
            <a:off x="3670897" y="114070"/>
            <a:ext cx="82222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ea typeface="Times New Roman" panose="02020603050405020304" pitchFamily="18" charset="0"/>
              </a:rPr>
              <a:t>КРИТЕРИИ ОЦЕНИВАНИЯ КОНКУРСНЫХ СОЧИНЕНИЙ</a:t>
            </a:r>
            <a:endParaRPr lang="ru-RU" sz="20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7F08B3D-9F7A-C873-7AFC-A3303D21ABC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4" t="17381" r="17551" b="29045"/>
          <a:stretch>
            <a:fillRect/>
          </a:stretch>
        </p:blipFill>
        <p:spPr bwMode="auto">
          <a:xfrm>
            <a:off x="1464235" y="271833"/>
            <a:ext cx="1574211" cy="770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2A1C64A8-6D3D-5037-739B-0B671F536B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35" y="186098"/>
            <a:ext cx="943431" cy="941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557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1EBC2FB-44F4-488A-A406-E5B54C9D1F5C}"/>
              </a:ext>
            </a:extLst>
          </p:cNvPr>
          <p:cNvSpPr txBox="1"/>
          <p:nvPr/>
        </p:nvSpPr>
        <p:spPr>
          <a:xfrm>
            <a:off x="3861730" y="296934"/>
            <a:ext cx="534311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ea typeface="Times New Roman" panose="02020603050405020304" pitchFamily="18" charset="0"/>
              </a:rPr>
              <a:t>КРИТЕРИИ ОЦЕНИВАНИЯ </a:t>
            </a:r>
          </a:p>
          <a:p>
            <a:pPr algn="ctr"/>
            <a:r>
              <a:rPr lang="ru-RU" sz="24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ea typeface="Times New Roman" panose="02020603050405020304" pitchFamily="18" charset="0"/>
              </a:rPr>
              <a:t>КОНКУРСНЫХ СОЧИНЕНИЙ</a:t>
            </a:r>
            <a:endParaRPr lang="ru-RU" sz="24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E9F6FC9-06ED-48C8-94B3-AB89616FD6A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4" t="17381" r="17551" b="29045"/>
          <a:stretch>
            <a:fillRect/>
          </a:stretch>
        </p:blipFill>
        <p:spPr bwMode="auto">
          <a:xfrm>
            <a:off x="1464235" y="271833"/>
            <a:ext cx="1574211" cy="77036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476FCFE-7709-4EAC-B922-FB8092231E52}"/>
              </a:ext>
            </a:extLst>
          </p:cNvPr>
          <p:cNvSpPr txBox="1"/>
          <p:nvPr/>
        </p:nvSpPr>
        <p:spPr>
          <a:xfrm>
            <a:off x="361342" y="2005973"/>
            <a:ext cx="9969717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rgbClr val="002060"/>
                </a:solidFill>
              </a:rPr>
              <a:t>Стихотворные тексты к участию в Конкурсе не принимаются. 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rgbClr val="002060"/>
                </a:solidFill>
              </a:rPr>
              <a:t>Использование фотоматериалов не предусмотрено форматом конкурсных сочинений.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rgbClr val="002060"/>
                </a:solidFill>
              </a:rPr>
              <a:t>Объем не ограничен, но есть рекомендации. </a:t>
            </a:r>
          </a:p>
          <a:p>
            <a:pPr>
              <a:spcAft>
                <a:spcPts val="1200"/>
              </a:spcAft>
            </a:pPr>
            <a:endParaRPr lang="ru-RU" sz="2000" b="1" i="1" dirty="0">
              <a:solidFill>
                <a:srgbClr val="002060"/>
              </a:solidFill>
            </a:endParaRPr>
          </a:p>
          <a:p>
            <a:pPr>
              <a:spcAft>
                <a:spcPts val="1200"/>
              </a:spcAft>
            </a:pPr>
            <a:r>
              <a:rPr lang="ru-RU" sz="2000" b="1" i="1" dirty="0">
                <a:solidFill>
                  <a:srgbClr val="002060"/>
                </a:solidFill>
              </a:rPr>
              <a:t>НА ФЕДЕРАЛЬНОМ ЭТАПЕ: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rgbClr val="002060"/>
                </a:solidFill>
              </a:rPr>
              <a:t>Проверка на антиплагиат.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rgbClr val="002060"/>
                </a:solidFill>
              </a:rPr>
              <a:t>Экспертное мнение о возможности рекомендации конкурсного сочинения на награждение (победу) в Конкурсе, в том числе по конкретной номинации.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F91368-BE9B-4D1E-84F9-777A7D555B10}"/>
              </a:ext>
            </a:extLst>
          </p:cNvPr>
          <p:cNvSpPr txBox="1"/>
          <p:nvPr/>
        </p:nvSpPr>
        <p:spPr>
          <a:xfrm>
            <a:off x="6954530" y="1262687"/>
            <a:ext cx="54535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https://ec.memory45.su/other-operators/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DA91631-544D-E832-E5C6-E099566B3C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0525" y="5642345"/>
            <a:ext cx="1078369" cy="1066518"/>
          </a:xfrm>
          <a:prstGeom prst="rect">
            <a:avLst/>
          </a:prstGeom>
        </p:spPr>
      </p:pic>
      <p:pic>
        <p:nvPicPr>
          <p:cNvPr id="6" name="Рисунок 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416D15D9-90F2-24B5-C771-E28ED83E41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35" y="186098"/>
            <a:ext cx="943431" cy="941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608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D08AD0F-EBC1-4EEF-9C50-2E61D13A02FC}"/>
              </a:ext>
            </a:extLst>
          </p:cNvPr>
          <p:cNvSpPr txBox="1"/>
          <p:nvPr/>
        </p:nvSpPr>
        <p:spPr>
          <a:xfrm>
            <a:off x="6862296" y="1474947"/>
            <a:ext cx="5109310" cy="427809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285750" marR="143510" indent="-285750" algn="just">
              <a:spcAft>
                <a:spcPts val="25"/>
              </a:spcAft>
              <a:buFont typeface="Wingdings" panose="05000000000000000000" pitchFamily="2" charset="2"/>
              <a:buChar char="§"/>
            </a:pPr>
            <a:r>
              <a:rPr lang="ru-RU" sz="1700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соответствие сочинения выбранному тематическому направлению;</a:t>
            </a:r>
            <a:endParaRPr lang="ru-RU" sz="1700" dirty="0">
              <a:solidFill>
                <a:srgbClr val="002060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143510" indent="-285750" algn="just">
              <a:spcAft>
                <a:spcPts val="25"/>
              </a:spcAft>
              <a:buFont typeface="Wingdings" panose="05000000000000000000" pitchFamily="2" charset="2"/>
              <a:buChar char="§"/>
            </a:pPr>
            <a:r>
              <a:rPr lang="ru-RU" sz="1700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формулировка темы сочинения (уместность, самостоятельность, оригинальность);</a:t>
            </a:r>
            <a:endParaRPr lang="ru-RU" sz="1700" dirty="0">
              <a:solidFill>
                <a:srgbClr val="002060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143510" indent="-285750" algn="just">
              <a:spcAft>
                <a:spcPts val="25"/>
              </a:spcAft>
              <a:buFont typeface="Wingdings" panose="05000000000000000000" pitchFamily="2" charset="2"/>
              <a:buChar char="§"/>
            </a:pPr>
            <a:r>
              <a:rPr lang="ru-RU" sz="1700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соответствие содержания конкурсного сочинения выбранной теме;</a:t>
            </a:r>
            <a:endParaRPr lang="ru-RU" sz="1700" dirty="0">
              <a:solidFill>
                <a:srgbClr val="002060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143510" indent="-285750" algn="just">
              <a:spcAft>
                <a:spcPts val="25"/>
              </a:spcAft>
              <a:buFont typeface="Wingdings" panose="05000000000000000000" pitchFamily="2" charset="2"/>
              <a:buChar char="§"/>
            </a:pPr>
            <a:r>
              <a:rPr lang="ru-RU" sz="1700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полнота раскрытия темы сочинения;</a:t>
            </a:r>
            <a:endParaRPr lang="ru-RU" sz="1700" dirty="0">
              <a:solidFill>
                <a:srgbClr val="002060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143510" indent="-285750" algn="just">
              <a:spcAft>
                <a:spcPts val="25"/>
              </a:spcAft>
              <a:buFont typeface="Wingdings" panose="05000000000000000000" pitchFamily="2" charset="2"/>
              <a:buChar char="§"/>
            </a:pPr>
            <a:r>
              <a:rPr lang="ru-RU" sz="1700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Воплощенность идейного замысла;</a:t>
            </a:r>
          </a:p>
          <a:p>
            <a:pPr marL="285750" marR="143510" indent="-285750" algn="just">
              <a:spcAft>
                <a:spcPts val="25"/>
              </a:spcAft>
              <a:buFont typeface="Wingdings" panose="05000000000000000000" pitchFamily="2" charset="2"/>
              <a:buChar char="§"/>
            </a:pPr>
            <a:r>
              <a:rPr lang="ru-RU" sz="1700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оригинальность авторского замысла;</a:t>
            </a:r>
            <a:endParaRPr lang="ru-RU" sz="1700" dirty="0">
              <a:solidFill>
                <a:srgbClr val="002060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143510" indent="-285750" algn="just">
              <a:spcAft>
                <a:spcPts val="25"/>
              </a:spcAft>
              <a:buFont typeface="Wingdings" panose="05000000000000000000" pitchFamily="2" charset="2"/>
              <a:buChar char="§"/>
            </a:pPr>
            <a:r>
              <a:rPr lang="ru-RU" sz="1700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корректное использование литературного, исторического, фактического (в том числе биографического), научного и другого материала;</a:t>
            </a:r>
            <a:endParaRPr lang="ru-RU" sz="1700" dirty="0">
              <a:solidFill>
                <a:srgbClr val="002060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143510" indent="-285750" algn="just">
              <a:spcAft>
                <a:spcPts val="25"/>
              </a:spcAft>
              <a:buFont typeface="Wingdings" panose="05000000000000000000" pitchFamily="2" charset="2"/>
              <a:buChar char="§"/>
            </a:pPr>
            <a:r>
              <a:rPr lang="ru-RU" sz="1700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соответствие содержания конкурсного сочинения выбранному жанру</a:t>
            </a:r>
            <a:r>
              <a:rPr lang="ru-RU" sz="17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700" dirty="0">
              <a:solidFill>
                <a:srgbClr val="002060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E5EE83-13E4-4ECC-A91E-722012399C16}"/>
              </a:ext>
            </a:extLst>
          </p:cNvPr>
          <p:cNvSpPr txBox="1"/>
          <p:nvPr/>
        </p:nvSpPr>
        <p:spPr>
          <a:xfrm>
            <a:off x="6862296" y="914940"/>
            <a:ext cx="42089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1. Содержание сочинения: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592D7E-E98C-4F80-8F19-B8B519316050}"/>
              </a:ext>
            </a:extLst>
          </p:cNvPr>
          <p:cNvSpPr txBox="1"/>
          <p:nvPr/>
        </p:nvSpPr>
        <p:spPr>
          <a:xfrm>
            <a:off x="190200" y="1410813"/>
            <a:ext cx="6463817" cy="384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43510" algn="just">
              <a:lnSpc>
                <a:spcPct val="115000"/>
              </a:lnSpc>
              <a:spcAft>
                <a:spcPts val="25"/>
              </a:spcAft>
            </a:pPr>
            <a:r>
              <a:rPr lang="ru-RU" sz="18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2. Жанровое и языковое своеобразие сочинения:</a:t>
            </a:r>
            <a:endParaRPr lang="ru-RU" sz="1800" b="1" dirty="0">
              <a:solidFill>
                <a:srgbClr val="002060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1135A71-C892-4B66-B4C8-30C108F32CB9}"/>
              </a:ext>
            </a:extLst>
          </p:cNvPr>
          <p:cNvSpPr txBox="1"/>
          <p:nvPr/>
        </p:nvSpPr>
        <p:spPr>
          <a:xfrm>
            <a:off x="190201" y="1886789"/>
            <a:ext cx="6098344" cy="218521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285750" marR="143510" indent="-285750" algn="just">
              <a:spcAft>
                <a:spcPts val="25"/>
              </a:spcAft>
              <a:buFont typeface="Wingdings" panose="05000000000000000000" pitchFamily="2" charset="2"/>
              <a:buChar char="§"/>
            </a:pPr>
            <a:r>
              <a:rPr lang="ru-RU" sz="1700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наличие в сочинении признаков выбранного жанра, цельность, логичность и соразмерность композиции сочинения;</a:t>
            </a:r>
            <a:endParaRPr lang="ru-RU" sz="1700" dirty="0">
              <a:solidFill>
                <a:srgbClr val="002060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143510" indent="-285750" algn="just">
              <a:spcAft>
                <a:spcPts val="25"/>
              </a:spcAft>
              <a:buFont typeface="Wingdings" panose="05000000000000000000" pitchFamily="2" charset="2"/>
              <a:buChar char="§"/>
            </a:pPr>
            <a:r>
              <a:rPr lang="ru-RU" sz="1700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богатство лексики;</a:t>
            </a:r>
          </a:p>
          <a:p>
            <a:pPr marL="285750" marR="143510" indent="-285750" algn="just">
              <a:spcAft>
                <a:spcPts val="25"/>
              </a:spcAft>
              <a:buFont typeface="Wingdings" panose="05000000000000000000" pitchFamily="2" charset="2"/>
              <a:buChar char="§"/>
            </a:pPr>
            <a:r>
              <a:rPr lang="ru-RU" sz="1700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разнообразие синтаксических конструкций;</a:t>
            </a:r>
            <a:endParaRPr lang="ru-RU" sz="1700" dirty="0">
              <a:solidFill>
                <a:srgbClr val="002060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143510" indent="-285750" algn="just">
              <a:spcAft>
                <a:spcPts val="25"/>
              </a:spcAft>
              <a:buFont typeface="Wingdings" panose="05000000000000000000" pitchFamily="2" charset="2"/>
              <a:buChar char="§"/>
            </a:pPr>
            <a:r>
              <a:rPr lang="ru-RU" sz="1700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точность, ясность и выразительность речи;</a:t>
            </a:r>
            <a:endParaRPr lang="ru-RU" sz="1700" dirty="0">
              <a:solidFill>
                <a:srgbClr val="002060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143510" indent="-285750" algn="just">
              <a:spcAft>
                <a:spcPts val="25"/>
              </a:spcAft>
              <a:buFont typeface="Wingdings" panose="05000000000000000000" pitchFamily="2" charset="2"/>
              <a:buChar char="§"/>
            </a:pPr>
            <a:r>
              <a:rPr lang="ru-RU" sz="1700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целесообразность использования языковых средств;</a:t>
            </a:r>
            <a:endParaRPr lang="ru-RU" sz="1700" dirty="0">
              <a:solidFill>
                <a:srgbClr val="002060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143510" indent="-285750" algn="just">
              <a:spcAft>
                <a:spcPts val="25"/>
              </a:spcAft>
              <a:buFont typeface="Wingdings" panose="05000000000000000000" pitchFamily="2" charset="2"/>
              <a:buChar char="§"/>
            </a:pPr>
            <a:r>
              <a:rPr lang="ru-RU" sz="1700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стилевое единство.</a:t>
            </a:r>
            <a:endParaRPr lang="ru-RU" sz="1700" dirty="0">
              <a:solidFill>
                <a:srgbClr val="002060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0FD4F50-C565-4968-A16E-1E8C89064A34}"/>
              </a:ext>
            </a:extLst>
          </p:cNvPr>
          <p:cNvSpPr txBox="1"/>
          <p:nvPr/>
        </p:nvSpPr>
        <p:spPr>
          <a:xfrm>
            <a:off x="190201" y="4163322"/>
            <a:ext cx="4357664" cy="384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43510" algn="just">
              <a:lnSpc>
                <a:spcPct val="115000"/>
              </a:lnSpc>
              <a:spcAft>
                <a:spcPts val="25"/>
              </a:spcAft>
            </a:pPr>
            <a:r>
              <a:rPr lang="ru-RU" sz="18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3. Грамотность сочинения:</a:t>
            </a:r>
            <a:endParaRPr lang="ru-RU" sz="1800" b="1" dirty="0">
              <a:solidFill>
                <a:srgbClr val="002060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1F0AF96-BAD2-4508-ADDC-DD544EB5E03F}"/>
              </a:ext>
            </a:extLst>
          </p:cNvPr>
          <p:cNvSpPr txBox="1"/>
          <p:nvPr/>
        </p:nvSpPr>
        <p:spPr>
          <a:xfrm>
            <a:off x="190202" y="4537324"/>
            <a:ext cx="6098344" cy="113877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285750" marR="143510" indent="-285750" algn="just">
              <a:spcAft>
                <a:spcPts val="25"/>
              </a:spcAft>
              <a:buFont typeface="Wingdings" panose="05000000000000000000" pitchFamily="2" charset="2"/>
              <a:buChar char="§"/>
            </a:pPr>
            <a:r>
              <a:rPr lang="ru-RU" sz="1700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соблюдение орфографических норм русского языка;</a:t>
            </a:r>
            <a:endParaRPr lang="ru-RU" sz="1700" dirty="0">
              <a:solidFill>
                <a:srgbClr val="002060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143510" indent="-285750" algn="just">
              <a:spcAft>
                <a:spcPts val="25"/>
              </a:spcAft>
              <a:buFont typeface="Wingdings" panose="05000000000000000000" pitchFamily="2" charset="2"/>
              <a:buChar char="§"/>
            </a:pPr>
            <a:r>
              <a:rPr lang="ru-RU" sz="1700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соблюдение пунктуационных норм русского языка;</a:t>
            </a:r>
            <a:endParaRPr lang="ru-RU" sz="1700" dirty="0">
              <a:solidFill>
                <a:srgbClr val="002060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143510" indent="-285750" algn="just">
              <a:spcAft>
                <a:spcPts val="25"/>
              </a:spcAft>
              <a:buFont typeface="Wingdings" panose="05000000000000000000" pitchFamily="2" charset="2"/>
              <a:buChar char="§"/>
            </a:pPr>
            <a:r>
              <a:rPr lang="ru-RU" sz="1700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соблюдение грамматических норм русского языка;</a:t>
            </a:r>
          </a:p>
          <a:p>
            <a:pPr marL="285750" marR="143510" indent="-285750" algn="just">
              <a:spcAft>
                <a:spcPts val="25"/>
              </a:spcAft>
              <a:buFont typeface="Wingdings" panose="05000000000000000000" pitchFamily="2" charset="2"/>
              <a:buChar char="§"/>
            </a:pPr>
            <a:r>
              <a:rPr lang="ru-RU" sz="17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Соблюдение речевых норм русского языка.</a:t>
            </a:r>
            <a:endParaRPr lang="ru-RU" sz="1700" dirty="0">
              <a:solidFill>
                <a:srgbClr val="002060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AE3A13-9A66-47E3-B952-5C7642D958F3}"/>
              </a:ext>
            </a:extLst>
          </p:cNvPr>
          <p:cNvSpPr txBox="1"/>
          <p:nvPr/>
        </p:nvSpPr>
        <p:spPr>
          <a:xfrm>
            <a:off x="3239373" y="910270"/>
            <a:ext cx="2238045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0-3 балла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3E0B59-2AD5-EE97-4178-03D6DA5F519B}"/>
              </a:ext>
            </a:extLst>
          </p:cNvPr>
          <p:cNvSpPr txBox="1"/>
          <p:nvPr/>
        </p:nvSpPr>
        <p:spPr>
          <a:xfrm>
            <a:off x="3802379" y="198614"/>
            <a:ext cx="82222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ea typeface="Times New Roman" panose="02020603050405020304" pitchFamily="18" charset="0"/>
              </a:rPr>
              <a:t>КРИТЕРИИ ОЦЕНИВАНИЯ КОНКУРСНЫХ СОЧИНЕНИЙ</a:t>
            </a:r>
            <a:endParaRPr lang="ru-RU" sz="20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B3A9108-1CE4-EA3C-5C80-F7249408880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4" t="17381" r="17551" b="29045"/>
          <a:stretch>
            <a:fillRect/>
          </a:stretch>
        </p:blipFill>
        <p:spPr bwMode="auto">
          <a:xfrm>
            <a:off x="1464235" y="271833"/>
            <a:ext cx="1574211" cy="770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8E009F31-C1E8-634A-4A0D-1C942F0C81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35" y="186098"/>
            <a:ext cx="943431" cy="941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485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8AE3A13-9A66-47E3-B952-5C7642D958F3}"/>
              </a:ext>
            </a:extLst>
          </p:cNvPr>
          <p:cNvSpPr txBox="1"/>
          <p:nvPr/>
        </p:nvSpPr>
        <p:spPr>
          <a:xfrm>
            <a:off x="4336653" y="1694573"/>
            <a:ext cx="2238045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0-3 балла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3E5BBF3-D728-46B0-A603-D86EDFE15FCE}"/>
              </a:ext>
            </a:extLst>
          </p:cNvPr>
          <p:cNvSpPr txBox="1"/>
          <p:nvPr/>
        </p:nvSpPr>
        <p:spPr>
          <a:xfrm>
            <a:off x="1397685" y="3046384"/>
            <a:ext cx="9926807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400" b="1" dirty="0">
                <a:solidFill>
                  <a:srgbClr val="002060"/>
                </a:solidFill>
              </a:rPr>
              <a:t>3 балла – показатель выражен максимально полно; </a:t>
            </a:r>
          </a:p>
          <a:p>
            <a:pPr>
              <a:spcAft>
                <a:spcPts val="1200"/>
              </a:spcAft>
            </a:pPr>
            <a:r>
              <a:rPr lang="ru-RU" sz="2400" b="1" dirty="0">
                <a:solidFill>
                  <a:srgbClr val="002060"/>
                </a:solidFill>
              </a:rPr>
              <a:t>2 балла – показатель выражен в достаточной степени; </a:t>
            </a:r>
          </a:p>
          <a:p>
            <a:pPr>
              <a:spcAft>
                <a:spcPts val="1200"/>
              </a:spcAft>
            </a:pPr>
            <a:r>
              <a:rPr lang="ru-RU" sz="2400" b="1" dirty="0">
                <a:solidFill>
                  <a:srgbClr val="002060"/>
                </a:solidFill>
              </a:rPr>
              <a:t>1 балл – показатель выражен слабо; </a:t>
            </a:r>
          </a:p>
          <a:p>
            <a:pPr>
              <a:spcAft>
                <a:spcPts val="1200"/>
              </a:spcAft>
            </a:pPr>
            <a:r>
              <a:rPr lang="ru-RU" sz="2400" b="1" dirty="0">
                <a:solidFill>
                  <a:srgbClr val="002060"/>
                </a:solidFill>
              </a:rPr>
              <a:t>0 баллов – показатель не выражен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360A75-FC19-EC05-C0C3-B5E114136D77}"/>
              </a:ext>
            </a:extLst>
          </p:cNvPr>
          <p:cNvSpPr txBox="1"/>
          <p:nvPr/>
        </p:nvSpPr>
        <p:spPr>
          <a:xfrm>
            <a:off x="3844215" y="456959"/>
            <a:ext cx="82222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ea typeface="Times New Roman" panose="02020603050405020304" pitchFamily="18" charset="0"/>
              </a:rPr>
              <a:t>КРИТЕРИИ ОЦЕНИВАНИЯ КОНКУРСНЫХ СОЧИНЕНИЙ</a:t>
            </a:r>
            <a:endParaRPr lang="ru-RU" sz="20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FA87A22-5AB9-8ACE-DEDC-E8AE73E68CE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4" t="17381" r="17551" b="29045"/>
          <a:stretch>
            <a:fillRect/>
          </a:stretch>
        </p:blipFill>
        <p:spPr bwMode="auto">
          <a:xfrm>
            <a:off x="1464235" y="271833"/>
            <a:ext cx="1574211" cy="770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7151C5C6-85EF-6854-5624-253AC8A4CD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35" y="186098"/>
            <a:ext cx="943431" cy="941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059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C360A75-FC19-EC05-C0C3-B5E114136D77}"/>
              </a:ext>
            </a:extLst>
          </p:cNvPr>
          <p:cNvSpPr txBox="1"/>
          <p:nvPr/>
        </p:nvSpPr>
        <p:spPr>
          <a:xfrm>
            <a:off x="3844215" y="456959"/>
            <a:ext cx="82222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ea typeface="Times New Roman" panose="02020603050405020304" pitchFamily="18" charset="0"/>
              </a:rPr>
              <a:t>КРИТЕРИИ ОЦЕНИВАНИЯ КОНКУРСНЫХ СОЧИНЕНИЙ</a:t>
            </a:r>
            <a:endParaRPr lang="ru-RU" sz="20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FA87A22-5AB9-8ACE-DEDC-E8AE73E68CE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4" t="17381" r="17551" b="29045"/>
          <a:stretch>
            <a:fillRect/>
          </a:stretch>
        </p:blipFill>
        <p:spPr bwMode="auto">
          <a:xfrm>
            <a:off x="1464235" y="271833"/>
            <a:ext cx="1574211" cy="770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7151C5C6-85EF-6854-5624-253AC8A4CD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35" y="186098"/>
            <a:ext cx="943431" cy="9418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F8F8A42-92B8-4993-A1C4-DF0BDAC258AC}"/>
              </a:ext>
            </a:extLst>
          </p:cNvPr>
          <p:cNvSpPr txBox="1"/>
          <p:nvPr/>
        </p:nvSpPr>
        <p:spPr>
          <a:xfrm>
            <a:off x="640950" y="2405437"/>
            <a:ext cx="9912353" cy="28062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b="1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ЦЕЛЬ КОНКУРСА - СОХРАНЕНИЯ ИСТОРИЧЕСКОЙ ПАМЯТИ О </a:t>
            </a:r>
            <a:r>
              <a:rPr lang="ru-RU" sz="2000" b="1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ТРАГЕДИИ МИРНОГО НАСЕЛЕНИЯ </a:t>
            </a:r>
            <a:r>
              <a:rPr lang="ru-RU" sz="2000" b="1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СССР – ЖЕРТВАХ </a:t>
            </a:r>
            <a:r>
              <a:rPr lang="ru-RU" sz="2000" b="1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ВОЕННЫХ ПРЕСТУПЛЕНИЙ</a:t>
            </a:r>
            <a:r>
              <a:rPr lang="ru-RU" sz="2000" b="1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 НАЦИСТОВ И ИХ ПОСОБНИКОВ В ПЕРИОД ВЕЛИКОЙ ОТЕЧЕСТВЕННОЙ ВОЙНЫ 1941–1945 ГОДОВ, А ТАКЖЕ УСТАНОВЛЕНИЯ ОБСТОЯТЕЛЬСТВ ВНОВЬ ВЫЯВЛЕННЫХ ПРЕСТУПЛЕНИЙ ПРОТИВ МИРНОГО НАСЕЛЕНИЯ.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D970CDA-EB44-27B9-669D-25BCB914C3F3}"/>
              </a:ext>
            </a:extLst>
          </p:cNvPr>
          <p:cNvSpPr txBox="1"/>
          <p:nvPr/>
        </p:nvSpPr>
        <p:spPr>
          <a:xfrm>
            <a:off x="5744352" y="1477290"/>
            <a:ext cx="6167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>
                <a:solidFill>
                  <a:srgbClr val="002060"/>
                </a:solidFill>
              </a:rPr>
              <a:t>СОДЕРЖАТЕЛЬНЫЙ АКЦЕНТ</a:t>
            </a:r>
          </a:p>
        </p:txBody>
      </p:sp>
    </p:spTree>
    <p:extLst>
      <p:ext uri="{BB962C8B-B14F-4D97-AF65-F5344CB8AC3E}">
        <p14:creationId xmlns:p14="http://schemas.microsoft.com/office/powerpoint/2010/main" val="2632062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E8B35592-F567-4EF2-AA1A-B9A7A324C72C}"/>
              </a:ext>
            </a:extLst>
          </p:cNvPr>
          <p:cNvSpPr txBox="1"/>
          <p:nvPr/>
        </p:nvSpPr>
        <p:spPr>
          <a:xfrm>
            <a:off x="3297787" y="511103"/>
            <a:ext cx="889421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1.1. Соответствие содержания сочинения тематическому направлению «Без срока давности»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7768156-40AB-4B5B-8F94-D497489EC5C0}"/>
              </a:ext>
            </a:extLst>
          </p:cNvPr>
          <p:cNvSpPr txBox="1"/>
          <p:nvPr/>
        </p:nvSpPr>
        <p:spPr>
          <a:xfrm>
            <a:off x="276066" y="2015181"/>
            <a:ext cx="4688695" cy="3139321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Оценивает, насколько содержание сочинения соответствует тематическому направлению Конкурса, определенных в Положении, – </a:t>
            </a:r>
            <a:r>
              <a:rPr lang="ru-RU" b="1" u="sng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полностью</a:t>
            </a:r>
            <a:r>
              <a:rPr lang="ru-RU" b="1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ru-RU" b="1" u="sng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частично</a:t>
            </a:r>
            <a:r>
              <a:rPr lang="ru-RU" b="1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 или соответствие ограничивается лишь формулировкой темы, </a:t>
            </a:r>
            <a:r>
              <a:rPr lang="ru-RU" b="1" u="sng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формальным упоминанием</a:t>
            </a:r>
            <a:r>
              <a:rPr lang="ru-RU" b="1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 (в начале или в конце), ассоциацией, </a:t>
            </a:r>
            <a:r>
              <a:rPr lang="ru-RU" b="1" u="sng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искусственным</a:t>
            </a:r>
            <a:r>
              <a:rPr lang="ru-RU" b="1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 включением  в содержание тех или иных фактов.</a:t>
            </a:r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4FEECB66-8D91-498F-BFC2-140F7580C647}"/>
              </a:ext>
            </a:extLst>
          </p:cNvPr>
          <p:cNvCxnSpPr>
            <a:cxnSpLocks/>
          </p:cNvCxnSpPr>
          <p:nvPr/>
        </p:nvCxnSpPr>
        <p:spPr>
          <a:xfrm>
            <a:off x="2874505" y="3478095"/>
            <a:ext cx="0" cy="253218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B10C8A03-5372-405B-A591-38EB0616B5A0}"/>
              </a:ext>
            </a:extLst>
          </p:cNvPr>
          <p:cNvCxnSpPr>
            <a:cxnSpLocks/>
          </p:cNvCxnSpPr>
          <p:nvPr/>
        </p:nvCxnSpPr>
        <p:spPr>
          <a:xfrm>
            <a:off x="4171631" y="3478095"/>
            <a:ext cx="0" cy="253218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D9AE3D9B-B779-4637-9B27-5EBDA04B9598}"/>
              </a:ext>
            </a:extLst>
          </p:cNvPr>
          <p:cNvCxnSpPr>
            <a:cxnSpLocks/>
          </p:cNvCxnSpPr>
          <p:nvPr/>
        </p:nvCxnSpPr>
        <p:spPr>
          <a:xfrm>
            <a:off x="1876190" y="4333138"/>
            <a:ext cx="0" cy="167714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096920FA-B6F9-4F15-9F54-E6FBD57AA89B}"/>
              </a:ext>
            </a:extLst>
          </p:cNvPr>
          <p:cNvSpPr txBox="1"/>
          <p:nvPr/>
        </p:nvSpPr>
        <p:spPr>
          <a:xfrm>
            <a:off x="276065" y="6001392"/>
            <a:ext cx="46886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  0         1       3          2</a:t>
            </a:r>
          </a:p>
        </p:txBody>
      </p: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49E0C46D-2EE0-4D3D-93B8-E9A6A4C2ED74}"/>
              </a:ext>
            </a:extLst>
          </p:cNvPr>
          <p:cNvCxnSpPr>
            <a:cxnSpLocks/>
          </p:cNvCxnSpPr>
          <p:nvPr/>
        </p:nvCxnSpPr>
        <p:spPr>
          <a:xfrm>
            <a:off x="706483" y="4891284"/>
            <a:ext cx="0" cy="111899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F6C7575-A340-B7D6-0039-FB51448B7D46}"/>
              </a:ext>
            </a:extLst>
          </p:cNvPr>
          <p:cNvSpPr txBox="1"/>
          <p:nvPr/>
        </p:nvSpPr>
        <p:spPr>
          <a:xfrm>
            <a:off x="5369561" y="1375171"/>
            <a:ext cx="6779495" cy="5478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7800" marR="143510" indent="-177800" algn="just" fontAlgn="t">
              <a:spcAft>
                <a:spcPts val="25"/>
              </a:spcAft>
            </a:pPr>
            <a:r>
              <a:rPr lang="ru-RU" sz="1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Геноцид мирного населения на оккупированной территории в результате карательных операций, на принудительных работах в изгнании, в местах массового силового заключения и содержания граждан СССР</a:t>
            </a:r>
          </a:p>
          <a:p>
            <a:pPr marL="177800" marR="143510" indent="-177800" algn="just" fontAlgn="t">
              <a:spcAft>
                <a:spcPts val="25"/>
              </a:spcAft>
            </a:pPr>
            <a:r>
              <a:rPr lang="ru-RU" sz="1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Преступления против детства в годы Великой Отечественной войны 1941–1945 годов</a:t>
            </a:r>
          </a:p>
          <a:p>
            <a:pPr marL="177800" marR="143510" indent="-177800" algn="just" fontAlgn="t">
              <a:spcAft>
                <a:spcPts val="25"/>
              </a:spcAft>
            </a:pPr>
            <a:r>
              <a:rPr lang="ru-RU" sz="1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Произведения литературы, музыкального, изобразительного, драматического и (или) кинематографического искусства, отражающие геноцид мирного населения в годы Великой Отечественной войны 1941–1945 годов</a:t>
            </a:r>
          </a:p>
          <a:p>
            <a:pPr marL="177800" marR="143510" indent="-177800" algn="just" fontAlgn="t">
              <a:spcAft>
                <a:spcPts val="25"/>
              </a:spcAft>
            </a:pPr>
            <a:r>
              <a:rPr lang="ru-RU" sz="1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Деятельность поисковых отрядов, общественных организаций и движений молодежи по сохранению и увековечению памяти о геноциде советского народа в период Великой Отечественной войны 1941–1945 годов</a:t>
            </a:r>
          </a:p>
          <a:p>
            <a:pPr marL="177800" marR="143510" indent="-177800" algn="just" fontAlgn="t">
              <a:spcAft>
                <a:spcPts val="25"/>
              </a:spcAft>
            </a:pPr>
            <a:r>
              <a:rPr lang="ru-RU" sz="1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Трибуналы и судебные процессы по делу о геноциде советских граждан нацистами и их пособниками в период Великой Отечественной войны 1941–1945 годов.</a:t>
            </a:r>
          </a:p>
          <a:p>
            <a:pPr marL="177800" marR="143510" indent="-177800" algn="just" fontAlgn="t">
              <a:spcAft>
                <a:spcPts val="25"/>
              </a:spcAft>
            </a:pPr>
            <a:r>
              <a:rPr lang="ru-RU" sz="1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Учитель, который выиграл Великую Отечественную войну: подвиг и жертвенность.</a:t>
            </a:r>
          </a:p>
          <a:p>
            <a:pPr marL="177800" marR="143510" indent="-177800" algn="just" fontAlgn="t">
              <a:spcAft>
                <a:spcPts val="25"/>
              </a:spcAft>
            </a:pPr>
            <a:r>
              <a:rPr lang="ru-RU" sz="1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 Архивные свидетельства о фактах преступлений нацистов против мирных жителей в годы Великой Отечественной войны 1941–1945 годов.</a:t>
            </a:r>
          </a:p>
          <a:p>
            <a:pPr marL="177800" marR="143510" indent="-177800" algn="just" fontAlgn="t">
              <a:spcAft>
                <a:spcPts val="25"/>
              </a:spcAft>
            </a:pPr>
            <a:r>
              <a:rPr lang="ru-RU" sz="1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8. Личные архивы периода Великой Отечественной войны как свидетельства военных преступлений нацистов и их пособников;</a:t>
            </a:r>
          </a:p>
          <a:p>
            <a:pPr marL="177800" marR="143510" indent="-177800" algn="just" fontAlgn="t">
              <a:spcAft>
                <a:spcPts val="25"/>
              </a:spcAft>
            </a:pPr>
            <a:r>
              <a:rPr lang="ru-RU" sz="1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9. Чему нас учит история: нацизм в исторической ретроспективе и неонацизм в современном мире.</a:t>
            </a:r>
          </a:p>
          <a:p>
            <a:pPr marL="177800" marR="143510" indent="-177800" algn="just" fontAlgn="t">
              <a:spcAft>
                <a:spcPts val="25"/>
              </a:spcAft>
            </a:pPr>
            <a:r>
              <a:rPr lang="ru-RU" sz="1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10. Места памяти массового уничтожения мирных жителей и жертв преступлений нацистов.</a:t>
            </a:r>
            <a:endParaRPr lang="ru-RU" sz="14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9C5764A-8CA7-1D8A-0A37-0541F29CF604}"/>
              </a:ext>
            </a:extLst>
          </p:cNvPr>
          <p:cNvSpPr txBox="1"/>
          <p:nvPr/>
        </p:nvSpPr>
        <p:spPr>
          <a:xfrm>
            <a:off x="3670897" y="114070"/>
            <a:ext cx="82222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ea typeface="Times New Roman" panose="02020603050405020304" pitchFamily="18" charset="0"/>
              </a:rPr>
              <a:t>КРИТЕРИИ ОЦЕНИВАНИЯ КОНКУРСНЫХ СОЧИНЕНИЙ</a:t>
            </a:r>
            <a:endParaRPr lang="ru-RU" sz="20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EA633A9-822C-050B-FEA2-624E19ADE8E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4" t="17381" r="17551" b="29045"/>
          <a:stretch>
            <a:fillRect/>
          </a:stretch>
        </p:blipFill>
        <p:spPr bwMode="auto">
          <a:xfrm>
            <a:off x="1464235" y="271833"/>
            <a:ext cx="1574211" cy="770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1CF094A2-9B7B-14C2-6061-A24862B85B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35" y="186098"/>
            <a:ext cx="943431" cy="941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717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E8B35592-F567-4EF2-AA1A-B9A7A324C72C}"/>
              </a:ext>
            </a:extLst>
          </p:cNvPr>
          <p:cNvSpPr txBox="1"/>
          <p:nvPr/>
        </p:nvSpPr>
        <p:spPr>
          <a:xfrm>
            <a:off x="3564639" y="716432"/>
            <a:ext cx="9322877" cy="8551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7310" marR="802640" algn="r" eaLnBrk="0" hangingPunct="0">
              <a:lnSpc>
                <a:spcPct val="107000"/>
              </a:lnSpc>
              <a:spcAft>
                <a:spcPts val="800"/>
              </a:spcAft>
              <a:tabLst>
                <a:tab pos="9150350" algn="l"/>
              </a:tabLst>
            </a:pPr>
            <a:r>
              <a:rPr lang="ru-RU" sz="2400" b="1" dirty="0">
                <a:solidFill>
                  <a:srgbClr val="002060"/>
                </a:solidFill>
              </a:rPr>
              <a:t>1.2. Формулировка темы сочинения: (уместность, самостоятельность, оригинальность)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621273-C0DF-4B58-97E0-C80C0B39A99B}"/>
              </a:ext>
            </a:extLst>
          </p:cNvPr>
          <p:cNvSpPr txBox="1"/>
          <p:nvPr/>
        </p:nvSpPr>
        <p:spPr>
          <a:xfrm>
            <a:off x="343571" y="2015276"/>
            <a:ext cx="5607063" cy="4401205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square">
            <a:spAutoFit/>
          </a:bodyPr>
          <a:lstStyle>
            <a:defPPr>
              <a:defRPr lang="ru-RU"/>
            </a:defPPr>
            <a:lvl1pPr algn="just">
              <a:defRPr sz="20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defRPr>
            </a:lvl1pPr>
          </a:lstStyle>
          <a:p>
            <a:r>
              <a:rPr lang="ru-RU" dirty="0">
                <a:solidFill>
                  <a:srgbClr val="002060"/>
                </a:solidFill>
                <a:latin typeface="+mn-lt"/>
              </a:rPr>
              <a:t>Оценивает, насколько уместно, самостоятельно и оригинально сформулирована тема, насколько </a:t>
            </a:r>
            <a:br>
              <a:rPr lang="ru-RU" dirty="0">
                <a:solidFill>
                  <a:srgbClr val="002060"/>
                </a:solidFill>
                <a:latin typeface="+mn-lt"/>
              </a:rPr>
            </a:br>
            <a:r>
              <a:rPr lang="ru-RU" dirty="0">
                <a:solidFill>
                  <a:srgbClr val="002060"/>
                </a:solidFill>
                <a:latin typeface="+mn-lt"/>
              </a:rPr>
              <a:t>она раскрыта; как соотносятся тема и содержание сочинения. </a:t>
            </a:r>
          </a:p>
          <a:p>
            <a:r>
              <a:rPr lang="ru-RU" dirty="0">
                <a:solidFill>
                  <a:srgbClr val="002060"/>
                </a:solidFill>
                <a:latin typeface="+mn-lt"/>
              </a:rPr>
              <a:t>Не всегда оригинальная формулировка отражает содержание, </a:t>
            </a:r>
            <a:r>
              <a:rPr lang="ru-RU" u="sng" dirty="0">
                <a:solidFill>
                  <a:srgbClr val="002060"/>
                </a:solidFill>
                <a:latin typeface="+mn-lt"/>
              </a:rPr>
              <a:t>избыточная оригинальность наряду с отвлеченным содержанием ведет к обману читательских ожиданий, тема, повторяющая формулировку тематического направления, размывает границы конкретного содержания сочинения.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257A40-2F7F-4C55-BEFF-F331C634D11D}"/>
              </a:ext>
            </a:extLst>
          </p:cNvPr>
          <p:cNvSpPr txBox="1"/>
          <p:nvPr/>
        </p:nvSpPr>
        <p:spPr>
          <a:xfrm>
            <a:off x="7245780" y="2015276"/>
            <a:ext cx="4275322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Самостоятельность и оригинальность (</a:t>
            </a:r>
            <a:r>
              <a:rPr lang="ru-RU" dirty="0">
                <a:solidFill>
                  <a:srgbClr val="002060"/>
                </a:solidFill>
                <a:ea typeface="Times New Roman" panose="02020603050405020304" pitchFamily="18" charset="0"/>
              </a:rPr>
              <a:t>использование ярких коротких цитат из книг, кинофильмов, писем и т.п., связанных с содержанием сочинения) </a:t>
            </a:r>
            <a:endParaRPr lang="ru-RU" dirty="0">
              <a:solidFill>
                <a:srgbClr val="002060"/>
              </a:solidFill>
              <a:effectLst/>
              <a:ea typeface="Calibri" panose="020F0502020204030204" pitchFamily="34" charset="0"/>
            </a:endParaRP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должна отражать главную мысль конкурсного сочинения </a:t>
            </a: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должна соответствовать выбранному жанру его написания </a:t>
            </a:r>
            <a:endParaRPr lang="ru-RU" dirty="0">
              <a:solidFill>
                <a:srgbClr val="002060"/>
              </a:solidFill>
              <a:effectLst/>
              <a:ea typeface="Calibri" panose="020F0502020204030204" pitchFamily="34" charset="0"/>
            </a:endParaRPr>
          </a:p>
        </p:txBody>
      </p:sp>
      <p:sp>
        <p:nvSpPr>
          <p:cNvPr id="3" name="Правая фигурная скобка 2">
            <a:extLst>
              <a:ext uri="{FF2B5EF4-FFF2-40B4-BE49-F238E27FC236}">
                <a16:creationId xmlns:a16="http://schemas.microsoft.com/office/drawing/2014/main" id="{B874702C-92AE-480C-BEA0-1004B910D8DD}"/>
              </a:ext>
            </a:extLst>
          </p:cNvPr>
          <p:cNvSpPr/>
          <p:nvPr/>
        </p:nvSpPr>
        <p:spPr>
          <a:xfrm rot="5400000">
            <a:off x="9130629" y="3595343"/>
            <a:ext cx="648063" cy="3763108"/>
          </a:xfrm>
          <a:prstGeom prst="rightBrace">
            <a:avLst>
              <a:gd name="adj1" fmla="val 53918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F5A6E6-9B21-4684-A16B-68314C6F0B46}"/>
              </a:ext>
            </a:extLst>
          </p:cNvPr>
          <p:cNvSpPr txBox="1"/>
          <p:nvPr/>
        </p:nvSpPr>
        <p:spPr>
          <a:xfrm>
            <a:off x="9256833" y="5923926"/>
            <a:ext cx="3956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37C00F-75A7-23DA-7D44-39224EEAF404}"/>
              </a:ext>
            </a:extLst>
          </p:cNvPr>
          <p:cNvSpPr txBox="1"/>
          <p:nvPr/>
        </p:nvSpPr>
        <p:spPr>
          <a:xfrm>
            <a:off x="3670897" y="114070"/>
            <a:ext cx="82222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ea typeface="Times New Roman" panose="02020603050405020304" pitchFamily="18" charset="0"/>
              </a:rPr>
              <a:t>КРИТЕРИИ ОЦЕНИВАНИЯ КОНКУРСНЫХ СОЧИНЕНИЙ</a:t>
            </a:r>
            <a:endParaRPr lang="ru-RU" sz="20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BE0832B-EEFC-EF04-090F-1D4244E6C02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4" t="17381" r="17551" b="29045"/>
          <a:stretch>
            <a:fillRect/>
          </a:stretch>
        </p:blipFill>
        <p:spPr bwMode="auto">
          <a:xfrm>
            <a:off x="1464235" y="271833"/>
            <a:ext cx="1574211" cy="770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EB4E02DB-6B0D-4FE7-9FBF-D95E411AFB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35" y="186098"/>
            <a:ext cx="943431" cy="941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343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E8B35592-F567-4EF2-AA1A-B9A7A324C72C}"/>
              </a:ext>
            </a:extLst>
          </p:cNvPr>
          <p:cNvSpPr txBox="1"/>
          <p:nvPr/>
        </p:nvSpPr>
        <p:spPr>
          <a:xfrm>
            <a:off x="4239158" y="763648"/>
            <a:ext cx="8353266" cy="8551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7310" marR="802640" algn="r" eaLnBrk="0" hangingPunct="0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002060"/>
                </a:solidFill>
              </a:rPr>
              <a:t>1.3. Соответствие содержания сочинения выбранной теме</a:t>
            </a:r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83303C7B-6F7E-4697-8B2B-D1236D162A27}"/>
              </a:ext>
            </a:extLst>
          </p:cNvPr>
          <p:cNvCxnSpPr>
            <a:cxnSpLocks/>
          </p:cNvCxnSpPr>
          <p:nvPr/>
        </p:nvCxnSpPr>
        <p:spPr>
          <a:xfrm>
            <a:off x="1614353" y="3411990"/>
            <a:ext cx="0" cy="244831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4ABF2061-B31E-4344-BC3F-3C40820BBCDF}"/>
              </a:ext>
            </a:extLst>
          </p:cNvPr>
          <p:cNvCxnSpPr>
            <a:cxnSpLocks/>
          </p:cNvCxnSpPr>
          <p:nvPr/>
        </p:nvCxnSpPr>
        <p:spPr>
          <a:xfrm>
            <a:off x="2282984" y="3629724"/>
            <a:ext cx="0" cy="224759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FE7855EF-0155-41EC-B0A4-FF8779CB2829}"/>
              </a:ext>
            </a:extLst>
          </p:cNvPr>
          <p:cNvCxnSpPr>
            <a:cxnSpLocks/>
          </p:cNvCxnSpPr>
          <p:nvPr/>
        </p:nvCxnSpPr>
        <p:spPr>
          <a:xfrm>
            <a:off x="3538023" y="3629724"/>
            <a:ext cx="0" cy="224759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15A84B9-D5F9-4E3C-907D-DEF06E526FEA}"/>
              </a:ext>
            </a:extLst>
          </p:cNvPr>
          <p:cNvSpPr txBox="1"/>
          <p:nvPr/>
        </p:nvSpPr>
        <p:spPr>
          <a:xfrm>
            <a:off x="1515879" y="5978302"/>
            <a:ext cx="43831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3   2          1           0</a:t>
            </a:r>
          </a:p>
        </p:txBody>
      </p: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4B9DB85B-8726-4FD9-892F-51C3EE0375EC}"/>
              </a:ext>
            </a:extLst>
          </p:cNvPr>
          <p:cNvCxnSpPr>
            <a:cxnSpLocks/>
          </p:cNvCxnSpPr>
          <p:nvPr/>
        </p:nvCxnSpPr>
        <p:spPr>
          <a:xfrm>
            <a:off x="4942450" y="4048590"/>
            <a:ext cx="13754" cy="182872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FA3EE015-E1FE-415B-B236-4AE4514FD1FA}"/>
              </a:ext>
            </a:extLst>
          </p:cNvPr>
          <p:cNvSpPr txBox="1"/>
          <p:nvPr/>
        </p:nvSpPr>
        <p:spPr>
          <a:xfrm>
            <a:off x="1232643" y="2067469"/>
            <a:ext cx="609834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Оценивает, как соотносятся тема и содержание сочинения, насколько осмыслена тема, насколько автор </a:t>
            </a:r>
            <a:r>
              <a:rPr lang="ru-RU" sz="2000" b="1" u="sng" dirty="0">
                <a:solidFill>
                  <a:srgbClr val="002060"/>
                </a:solidFill>
              </a:rPr>
              <a:t>придерживается темы</a:t>
            </a:r>
            <a:r>
              <a:rPr lang="ru-RU" sz="2000" b="1" dirty="0">
                <a:solidFill>
                  <a:srgbClr val="002060"/>
                </a:solidFill>
              </a:rPr>
              <a:t>, не происходит ли </a:t>
            </a:r>
            <a:r>
              <a:rPr lang="ru-RU" sz="2000" b="1" u="sng" dirty="0">
                <a:solidFill>
                  <a:srgbClr val="002060"/>
                </a:solidFill>
              </a:rPr>
              <a:t>подмена или частичная подмена темы</a:t>
            </a:r>
            <a:r>
              <a:rPr lang="ru-RU" sz="2000" b="1" dirty="0">
                <a:solidFill>
                  <a:srgbClr val="002060"/>
                </a:solidFill>
              </a:rPr>
              <a:t>, немотивированное </a:t>
            </a:r>
            <a:r>
              <a:rPr lang="ru-RU" sz="2000" b="1" u="sng" dirty="0">
                <a:solidFill>
                  <a:srgbClr val="002060"/>
                </a:solidFill>
              </a:rPr>
              <a:t>отступление </a:t>
            </a:r>
            <a:r>
              <a:rPr lang="ru-RU" sz="2000" b="1" dirty="0">
                <a:solidFill>
                  <a:srgbClr val="002060"/>
                </a:solidFill>
              </a:rPr>
              <a:t>от нее.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D39323D-F513-072D-7AB5-1CC19C79AC00}"/>
              </a:ext>
            </a:extLst>
          </p:cNvPr>
          <p:cNvSpPr txBox="1"/>
          <p:nvPr/>
        </p:nvSpPr>
        <p:spPr>
          <a:xfrm>
            <a:off x="3670897" y="114070"/>
            <a:ext cx="82222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ea typeface="Times New Roman" panose="02020603050405020304" pitchFamily="18" charset="0"/>
              </a:rPr>
              <a:t>КРИТЕРИИ ОЦЕНИВАНИЯ КОНКУРСНЫХ СОЧИНЕНИЙ</a:t>
            </a:r>
            <a:endParaRPr lang="ru-RU" sz="20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B285FE3-43A4-2AA2-1BCD-D1EC9021E7A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4" t="17381" r="17551" b="29045"/>
          <a:stretch>
            <a:fillRect/>
          </a:stretch>
        </p:blipFill>
        <p:spPr bwMode="auto">
          <a:xfrm>
            <a:off x="1464235" y="271833"/>
            <a:ext cx="1574211" cy="770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82FE6A57-A50A-493C-03E5-7D9CE5709A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35" y="186098"/>
            <a:ext cx="943431" cy="941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1470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E8B35592-F567-4EF2-AA1A-B9A7A324C72C}"/>
              </a:ext>
            </a:extLst>
          </p:cNvPr>
          <p:cNvSpPr txBox="1"/>
          <p:nvPr/>
        </p:nvSpPr>
        <p:spPr>
          <a:xfrm>
            <a:off x="3670897" y="840491"/>
            <a:ext cx="9237785" cy="459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7310" marR="802640" algn="r" eaLnBrk="0" hangingPunct="0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002060"/>
                </a:solidFill>
              </a:rPr>
              <a:t>1.4. Полнота раскрытия темы сочинения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D81BDA-EB23-4691-A585-7FF1E20DC508}"/>
              </a:ext>
            </a:extLst>
          </p:cNvPr>
          <p:cNvSpPr txBox="1"/>
          <p:nvPr/>
        </p:nvSpPr>
        <p:spPr>
          <a:xfrm>
            <a:off x="488852" y="1867452"/>
            <a:ext cx="6098344" cy="2554545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square">
            <a:spAutoFit/>
          </a:bodyPr>
          <a:lstStyle>
            <a:defPPr>
              <a:defRPr lang="ru-RU"/>
            </a:defPPr>
            <a:lvl1pPr algn="just">
              <a:defRPr sz="20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defRPr>
            </a:lvl1pPr>
          </a:lstStyle>
          <a:p>
            <a:r>
              <a:rPr lang="ru-RU" dirty="0">
                <a:solidFill>
                  <a:srgbClr val="002060"/>
                </a:solidFill>
                <a:latin typeface="+mn-lt"/>
              </a:rPr>
              <a:t>Оценивает, насколько адекватно выбран путь раскрытия темы: автор может подойти к раскрытию темы с разных сторон и точек зрения, или, наоборот, продуктивно сузить тему, рассмотреть ее в одном конкретном ракурсе – и тот, и другой замысел должен работать на раскрытие темы.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612F0F-D463-41A4-8334-139C31C18CFF}"/>
              </a:ext>
            </a:extLst>
          </p:cNvPr>
          <p:cNvSpPr txBox="1"/>
          <p:nvPr/>
        </p:nvSpPr>
        <p:spPr>
          <a:xfrm>
            <a:off x="7259848" y="1867452"/>
            <a:ext cx="4275322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Тема (проблема) может быть раскрыта широко</a:t>
            </a: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В теме (проблеме) могут быть выделены разные аспекты и </a:t>
            </a:r>
            <a:r>
              <a:rPr lang="ru-RU" dirty="0">
                <a:solidFill>
                  <a:srgbClr val="002060"/>
                </a:solidFill>
                <a:ea typeface="Times New Roman" panose="02020603050405020304" pitchFamily="18" charset="0"/>
              </a:rPr>
              <a:t>все они</a:t>
            </a:r>
            <a:r>
              <a:rPr lang="ru-RU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 раскрыты</a:t>
            </a:r>
            <a:endParaRPr lang="ru-RU" dirty="0">
              <a:solidFill>
                <a:srgbClr val="002060"/>
              </a:solidFill>
              <a:effectLst/>
              <a:ea typeface="Calibri" panose="020F0502020204030204" pitchFamily="34" charset="0"/>
            </a:endParaRP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В сочинении может быть обозначена общая тема, выделены аспекты и указано, что будет раскрыт один </a:t>
            </a:r>
            <a:r>
              <a:rPr lang="ru-RU" dirty="0">
                <a:solidFill>
                  <a:srgbClr val="002060"/>
                </a:solidFill>
                <a:ea typeface="Times New Roman" panose="02020603050405020304" pitchFamily="18" charset="0"/>
              </a:rPr>
              <a:t>из аспектов</a:t>
            </a:r>
            <a:endParaRPr lang="ru-RU" dirty="0">
              <a:solidFill>
                <a:srgbClr val="002060"/>
              </a:solidFill>
              <a:effectLst/>
              <a:ea typeface="Calibri" panose="020F0502020204030204" pitchFamily="34" charset="0"/>
            </a:endParaRPr>
          </a:p>
        </p:txBody>
      </p:sp>
      <p:sp>
        <p:nvSpPr>
          <p:cNvPr id="8" name="Правая фигурная скобка 7">
            <a:extLst>
              <a:ext uri="{FF2B5EF4-FFF2-40B4-BE49-F238E27FC236}">
                <a16:creationId xmlns:a16="http://schemas.microsoft.com/office/drawing/2014/main" id="{C3156D30-1F1D-4C6A-88F5-1FD81429D183}"/>
              </a:ext>
            </a:extLst>
          </p:cNvPr>
          <p:cNvSpPr/>
          <p:nvPr/>
        </p:nvSpPr>
        <p:spPr>
          <a:xfrm rot="5400000">
            <a:off x="9073477" y="3354725"/>
            <a:ext cx="648063" cy="3763108"/>
          </a:xfrm>
          <a:prstGeom prst="rightBrace">
            <a:avLst>
              <a:gd name="adj1" fmla="val 53918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9D7120-892A-4A35-9516-2DA3F1948F30}"/>
              </a:ext>
            </a:extLst>
          </p:cNvPr>
          <p:cNvSpPr txBox="1"/>
          <p:nvPr/>
        </p:nvSpPr>
        <p:spPr>
          <a:xfrm>
            <a:off x="548643" y="5712006"/>
            <a:ext cx="110463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solidFill>
                  <a:srgbClr val="002060"/>
                </a:solidFill>
              </a:rPr>
              <a:t>все высказанные положения, тезисы должны быть доказаны с привлечением существенных аргументов, рассуждений, фактов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F96C3EA-7AF2-45EA-99D3-F0140DF71601}"/>
              </a:ext>
            </a:extLst>
          </p:cNvPr>
          <p:cNvSpPr txBox="1"/>
          <p:nvPr/>
        </p:nvSpPr>
        <p:spPr>
          <a:xfrm>
            <a:off x="1062108" y="4912247"/>
            <a:ext cx="24126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ГЛАВНОЕ!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90805B8-86E4-D267-0473-815959CAAA6E}"/>
              </a:ext>
            </a:extLst>
          </p:cNvPr>
          <p:cNvSpPr txBox="1"/>
          <p:nvPr/>
        </p:nvSpPr>
        <p:spPr>
          <a:xfrm>
            <a:off x="3670897" y="114070"/>
            <a:ext cx="82222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ea typeface="Times New Roman" panose="02020603050405020304" pitchFamily="18" charset="0"/>
              </a:rPr>
              <a:t>КРИТЕРИИ ОЦЕНИВАНИЯ КОНКУРСНЫХ СОЧИНЕНИЙ</a:t>
            </a:r>
            <a:endParaRPr lang="ru-RU" sz="20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DD97BBD-73FF-9435-F3C4-F7D49BCE804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4" t="17381" r="17551" b="29045"/>
          <a:stretch>
            <a:fillRect/>
          </a:stretch>
        </p:blipFill>
        <p:spPr bwMode="auto">
          <a:xfrm>
            <a:off x="1464235" y="271833"/>
            <a:ext cx="1574211" cy="770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2A98A42F-3A27-F908-B212-065BDB5885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35" y="186098"/>
            <a:ext cx="943431" cy="941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9041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811</TotalTime>
  <Words>1322</Words>
  <Application>Microsoft Office PowerPoint</Application>
  <PresentationFormat>Широкоэкранный</PresentationFormat>
  <Paragraphs>133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Georgia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Несмелова Марина Леонидовна</dc:creator>
  <cp:lastModifiedBy>Кудрявцева Юлия Львовна</cp:lastModifiedBy>
  <cp:revision>47</cp:revision>
  <dcterms:created xsi:type="dcterms:W3CDTF">2021-01-28T17:47:02Z</dcterms:created>
  <dcterms:modified xsi:type="dcterms:W3CDTF">2024-02-09T10:59:35Z</dcterms:modified>
</cp:coreProperties>
</file>