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4" r:id="rId4"/>
    <p:sldId id="277" r:id="rId5"/>
    <p:sldId id="266" r:id="rId6"/>
    <p:sldId id="260" r:id="rId7"/>
    <p:sldId id="267" r:id="rId8"/>
    <p:sldId id="268" r:id="rId9"/>
    <p:sldId id="269" r:id="rId10"/>
    <p:sldId id="272" r:id="rId11"/>
    <p:sldId id="270" r:id="rId12"/>
    <p:sldId id="271" r:id="rId13"/>
    <p:sldId id="275" r:id="rId14"/>
    <p:sldId id="273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5DF35-6EF4-45AE-BF75-89650009D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C8194D6-7A81-4DC9-B3FF-90694780D4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7C7DAC-7936-458A-82AA-4336CFCD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BDA471-47FC-4DC9-9492-F2BF3D754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BFEB89-42F1-49F7-A381-A8ABF6A2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1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6B346-7585-4767-A1DC-64D4B0BE3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A3F285F-E418-40BE-90EE-698B7BCD6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43A7D4-6735-46DF-9894-C80452946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EF6EFF-A6FC-46D6-B619-EC86F0B6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999AF4-212A-4ACA-8814-D2538A998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76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C20859-6EEB-4AD5-85C1-AF16C50FD5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3F3740B-C8B6-4D53-BC8B-C6ACA6F2B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BFE734-4DE9-4AF5-86D6-D9D52E848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DAD997-C761-4C8F-8C5D-19F0696C9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B114A4-9DB1-440E-9A04-08F1D612A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345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D08856-B005-42C6-A83C-60D3D541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060CBC-E023-4EB8-83EC-DA90D496B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229F5A-D4DD-45A3-BED3-6B2A0970A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AEFDCE-3B08-4D9F-9211-9ACE0060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65922-C376-4766-84AE-7FA675C50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1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F7B871-98DC-4A1E-91A3-DBAFEA6B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ADAC7C1-F187-4B1D-AAE0-482CDC8B8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3BC871-7D4E-4D21-B000-57851ADF5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063327-7ECA-4F4C-B824-9266DD064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002DA5-6FD4-48D4-8EE1-ACF5B40D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08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FE51F0-5C88-4972-86CC-00612E118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0FDB7-EC39-4145-8FB8-2BFDAA703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CFD21D-90DD-4510-970B-6D0794820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45695F-E824-4CCB-9349-01BE71BE1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A4CA15D-6E67-4F31-A88C-D44F2B7E5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FB8606-FF59-4530-892C-29BE0908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41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69446D-9B78-41DC-A929-D6EF31FAE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7AAE4C-8D16-489B-BD29-79BCE9376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2BB42D-BAA9-46A3-BE2F-45A852B09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9703D6B-03B0-4FAB-9A6D-51BAFE31E1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2F1DBEC-16CB-4737-BA5C-BAA5052B58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8B75D8A-0ACE-47F9-9E81-1F61C4B0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3664CA-799E-4859-A9B7-D1269077A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41EB77F-B4F2-4EDB-95D0-2404F833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37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03B206-8C3B-4CDD-9DD9-2C8B2D98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A98211E-5C2A-4E75-8C78-48058CE6C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5557AAC-E150-4DDA-815D-22FF9DEA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29278B-6985-4C4B-896D-B3BA395DA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09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BBAFB89-DC35-42C9-A2A5-625BF534B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FEB3FD-ED0E-4095-B03A-26EAD30C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10E95F-C6AE-4B66-9EE2-C446B4C6A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5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CDA7E8-29B4-44B4-B2AA-E750A3810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4A1202-7C17-40B8-9473-64EE0E6F5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EEAC757-A238-47F5-939E-0EA79C6F1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6102089-A78A-4DAB-9B4F-55F585215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5CFFD9-7172-4450-A165-82BC8F10D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B98CFCC-84A9-4BD5-8530-CF0457799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27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8D7BF0-4FE5-42CE-862C-1EE2EE38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7F89F1-B439-47B8-8679-318F118E0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2BE8387-1D1E-488B-8873-BDC46F8D48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AA0C1C-7EB7-4FD7-A737-6C04F797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CCB1833-D8A6-4368-9C65-65E1F90E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B373B3-6193-42A2-BC5F-240C165C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8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0ED2E1-80BC-42D6-B1EC-CDAB02055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7529C0-E0B5-40DC-889E-91A4878D2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AD99A3-E91B-4579-936A-9080E42833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2585-096D-44EB-B088-1FB8A4314C4A}" type="datetimeFigureOut">
              <a:rPr lang="ru-RU" smtClean="0"/>
              <a:t>02.03.2022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34E34D-B671-4B86-8F62-BC820FDBF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3C0FD9-86B5-4D40-9A6E-92C3BB296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6CE6E-7075-40E3-B1E2-0F6BC8ADAD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995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31E0EA9-B740-4648-B2D4-C1EACD87117E}"/>
              </a:ext>
            </a:extLst>
          </p:cNvPr>
          <p:cNvSpPr txBox="1"/>
          <p:nvPr/>
        </p:nvSpPr>
        <p:spPr>
          <a:xfrm>
            <a:off x="2992901" y="1359310"/>
            <a:ext cx="779701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9380" algn="ctr"/>
            <a:r>
              <a:rPr lang="ru-RU" sz="2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ВСЕРОССИЙСКИЙ КОНКУРС СОЧИНЕНИЙ</a:t>
            </a:r>
            <a:endParaRPr lang="ru-RU" sz="2800" dirty="0">
              <a:solidFill>
                <a:srgbClr val="C00000"/>
              </a:solidFill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«БЕЗ СРОКА ДАВНОСТИ»</a:t>
            </a:r>
          </a:p>
          <a:p>
            <a:pPr marL="119380" algn="ctr"/>
            <a:endParaRPr lang="ru-RU" sz="2800" dirty="0">
              <a:solidFill>
                <a:srgbClr val="C00000"/>
              </a:solidFill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</a:rPr>
              <a:t>МЕТОДИЧЕСКИЕ РЕКОМЕНДАЦИИ </a:t>
            </a:r>
            <a:r>
              <a:rPr lang="ru-RU" sz="20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ПО ОЦЕНИВАНИЮ</a:t>
            </a:r>
            <a:endParaRPr lang="ru-RU" sz="2000" dirty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</a:endParaRPr>
          </a:p>
          <a:p>
            <a:pPr marL="119380" algn="ctr"/>
            <a:r>
              <a:rPr lang="ru-RU" sz="20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</a:rPr>
              <a:t>КОНКУРСНЫХ СОЧИНЕНИЙ ОБУЧАЮЩИХСЯ </a:t>
            </a:r>
          </a:p>
          <a:p>
            <a:pPr marL="119380" algn="ctr"/>
            <a:r>
              <a:rPr lang="ru-RU" sz="2000" b="1" dirty="0">
                <a:solidFill>
                  <a:srgbClr val="C00000"/>
                </a:solidFill>
                <a:effectLst/>
                <a:latin typeface="+mj-lt"/>
                <a:ea typeface="Calibri" panose="020F0502020204030204" pitchFamily="34" charset="0"/>
              </a:rPr>
              <a:t>(содержательные компоненты)</a:t>
            </a:r>
            <a:endParaRPr lang="ru-RU" sz="2000" dirty="0">
              <a:solidFill>
                <a:srgbClr val="C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9" name="Picture 2" descr="http://olimpiada.ru/files/m_activity/371/%D0%BC%D0%BF%D0%B3%D1%83.jpg">
            <a:extLst>
              <a:ext uri="{FF2B5EF4-FFF2-40B4-BE49-F238E27FC236}">
                <a16:creationId xmlns:a16="http://schemas.microsoft.com/office/drawing/2014/main" id="{09C7F9F7-45C2-407A-9791-3873009BD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9820" y="4502125"/>
            <a:ext cx="1800200" cy="1800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8A0FE97-E941-403E-BFC3-A45046F6C552}"/>
              </a:ext>
            </a:extLst>
          </p:cNvPr>
          <p:cNvSpPr txBox="1"/>
          <p:nvPr/>
        </p:nvSpPr>
        <p:spPr>
          <a:xfrm>
            <a:off x="608427" y="5256741"/>
            <a:ext cx="8023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Кандидат педагогических наук, </a:t>
            </a:r>
            <a:endParaRPr lang="en-US" b="1" dirty="0"/>
          </a:p>
          <a:p>
            <a:r>
              <a:rPr lang="ru-RU" b="1" dirty="0"/>
              <a:t>Заместитель директора Института истории и политики МПГУ </a:t>
            </a:r>
            <a:endParaRPr lang="en-US" b="1" dirty="0"/>
          </a:p>
          <a:p>
            <a:r>
              <a:rPr lang="ru-RU" b="1" dirty="0"/>
              <a:t>Несмелова Марина Леонидовна</a:t>
            </a:r>
          </a:p>
        </p:txBody>
      </p:sp>
      <p:pic>
        <p:nvPicPr>
          <p:cNvPr id="10" name="Рисунок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1410" y="102192"/>
            <a:ext cx="4980864" cy="85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560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850594"/>
            <a:ext cx="9003323" cy="459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1.5. Воплощенность идейного замысла.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FA47C7-AE5A-4FC4-8641-C2C615CC5460}"/>
              </a:ext>
            </a:extLst>
          </p:cNvPr>
          <p:cNvSpPr txBox="1"/>
          <p:nvPr/>
        </p:nvSpPr>
        <p:spPr>
          <a:xfrm>
            <a:off x="671732" y="1951672"/>
            <a:ext cx="6098344" cy="1631216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Оценивает, насколько удалось автору </a:t>
            </a:r>
            <a:r>
              <a:rPr lang="ru-RU" u="sng" dirty="0"/>
              <a:t>донести</a:t>
            </a:r>
            <a:br>
              <a:rPr lang="ru-RU" dirty="0"/>
            </a:br>
            <a:r>
              <a:rPr lang="ru-RU" dirty="0"/>
              <a:t> до читателя то, что он хотел сказать, насколько </a:t>
            </a:r>
            <a:r>
              <a:rPr lang="ru-RU" u="sng" dirty="0"/>
              <a:t>убедительно</a:t>
            </a:r>
            <a:r>
              <a:rPr lang="ru-RU" dirty="0"/>
              <a:t> и </a:t>
            </a:r>
            <a:r>
              <a:rPr lang="ru-RU" u="sng" dirty="0"/>
              <a:t>ярко</a:t>
            </a:r>
            <a:r>
              <a:rPr lang="ru-RU" dirty="0"/>
              <a:t> проявляется в тексте </a:t>
            </a:r>
            <a:r>
              <a:rPr lang="ru-RU" u="sng" dirty="0"/>
              <a:t>авторская идея</a:t>
            </a:r>
            <a:r>
              <a:rPr lang="ru-RU" dirty="0"/>
              <a:t>, насколько все элементы текста «работают»  на воплощение авторского замысла.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12FC8-1C5F-474B-9E44-5469C323DD10}"/>
              </a:ext>
            </a:extLst>
          </p:cNvPr>
          <p:cNvSpPr txBox="1"/>
          <p:nvPr/>
        </p:nvSpPr>
        <p:spPr>
          <a:xfrm>
            <a:off x="7287065" y="1850753"/>
            <a:ext cx="467047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ea typeface="Times New Roman" panose="02020603050405020304" pitchFamily="18" charset="0"/>
              </a:rPr>
              <a:t>проявление личной заинтересованности, эмоционального сопереживания, рефлексии обучающихся по поводу изложенного материала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1800" dirty="0">
                <a:ea typeface="Times New Roman" panose="02020603050405020304" pitchFamily="18" charset="0"/>
              </a:rPr>
              <a:t>демонстрация активной гражданской позиции обучающихся в отношении описанных событий и сюжетов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579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850594"/>
            <a:ext cx="9237785" cy="459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0264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1.6. Оригинальность авторского замысла.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B5583C-FD72-43C2-A317-89A368A463C3}"/>
              </a:ext>
            </a:extLst>
          </p:cNvPr>
          <p:cNvSpPr txBox="1"/>
          <p:nvPr/>
        </p:nvSpPr>
        <p:spPr>
          <a:xfrm>
            <a:off x="629529" y="1877426"/>
            <a:ext cx="6098344" cy="317009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Оценивает, насколько в тексте проявляется </a:t>
            </a:r>
            <a:r>
              <a:rPr lang="ru-RU" u="sng" dirty="0"/>
              <a:t>творческое начало</a:t>
            </a:r>
            <a:r>
              <a:rPr lang="ru-RU" dirty="0"/>
              <a:t>. Оригинальность может проявляться в сюжете, композиции, системе образов, языке и стиле – на всех уровнях произведения. </a:t>
            </a:r>
          </a:p>
          <a:p>
            <a:r>
              <a:rPr lang="ru-RU" dirty="0"/>
              <a:t>Противоположностью оригинальности будут являться </a:t>
            </a:r>
            <a:r>
              <a:rPr lang="ru-RU" u="sng" dirty="0"/>
              <a:t>демагогические</a:t>
            </a:r>
            <a:r>
              <a:rPr lang="ru-RU" dirty="0"/>
              <a:t> рассуждения, общие фразы, </a:t>
            </a:r>
            <a:r>
              <a:rPr lang="ru-RU" u="sng" dirty="0"/>
              <a:t>отсутствие индивидуального подхода </a:t>
            </a:r>
            <a:r>
              <a:rPr lang="ru-RU" dirty="0"/>
              <a:t>к раскрытию темы, сюжетные и композиционные </a:t>
            </a:r>
            <a:r>
              <a:rPr lang="ru-RU" u="sng" dirty="0"/>
              <a:t>шаблоны</a:t>
            </a:r>
            <a:r>
              <a:rPr lang="ru-RU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8E500F-8AEF-407A-AF11-34D862FB584A}"/>
              </a:ext>
            </a:extLst>
          </p:cNvPr>
          <p:cNvSpPr txBox="1"/>
          <p:nvPr/>
        </p:nvSpPr>
        <p:spPr>
          <a:xfrm>
            <a:off x="7259848" y="1867452"/>
            <a:ext cx="427532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Оригинальность сюжета, композиции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Оригинальность языка, формы изложения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Оригинальность стиля изложения</a:t>
            </a:r>
            <a:endParaRPr lang="ru-RU" dirty="0">
              <a:effectLst/>
              <a:ea typeface="Calibri" panose="020F0502020204030204" pitchFamily="34" charset="0"/>
            </a:endParaRP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BB442C1B-2ADC-4E0E-AE46-4892D8347E83}"/>
              </a:ext>
            </a:extLst>
          </p:cNvPr>
          <p:cNvCxnSpPr>
            <a:cxnSpLocks/>
          </p:cNvCxnSpPr>
          <p:nvPr/>
        </p:nvCxnSpPr>
        <p:spPr>
          <a:xfrm>
            <a:off x="1614353" y="2630658"/>
            <a:ext cx="0" cy="3229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id="{3EEA6700-9391-4B77-9B8B-0814511A7EDF}"/>
              </a:ext>
            </a:extLst>
          </p:cNvPr>
          <p:cNvCxnSpPr>
            <a:cxnSpLocks/>
          </p:cNvCxnSpPr>
          <p:nvPr/>
        </p:nvCxnSpPr>
        <p:spPr>
          <a:xfrm>
            <a:off x="2282984" y="2658794"/>
            <a:ext cx="0" cy="32185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A08E5891-7BDF-482A-8723-88C2CAD7E6FD}"/>
              </a:ext>
            </a:extLst>
          </p:cNvPr>
          <p:cNvCxnSpPr>
            <a:cxnSpLocks/>
          </p:cNvCxnSpPr>
          <p:nvPr/>
        </p:nvCxnSpPr>
        <p:spPr>
          <a:xfrm>
            <a:off x="3538023" y="4529797"/>
            <a:ext cx="0" cy="1347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7AEB16-1AB3-4705-BAA5-63F8038A5449}"/>
              </a:ext>
            </a:extLst>
          </p:cNvPr>
          <p:cNvSpPr txBox="1"/>
          <p:nvPr/>
        </p:nvSpPr>
        <p:spPr>
          <a:xfrm>
            <a:off x="1515879" y="5978302"/>
            <a:ext cx="4383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3   2          1           0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3857B5A8-3EEB-46F3-9F30-B2384781041C}"/>
              </a:ext>
            </a:extLst>
          </p:cNvPr>
          <p:cNvCxnSpPr>
            <a:cxnSpLocks/>
          </p:cNvCxnSpPr>
          <p:nvPr/>
        </p:nvCxnSpPr>
        <p:spPr>
          <a:xfrm>
            <a:off x="4956204" y="4529797"/>
            <a:ext cx="0" cy="1347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016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771335" y="850594"/>
            <a:ext cx="9298745" cy="12503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1.7. Корректное использование литературного, исторического, фактического (в том числе биографического), научного и другого материала.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B5A355-2EB7-4F7B-8C05-B3E5548F32B6}"/>
              </a:ext>
            </a:extLst>
          </p:cNvPr>
          <p:cNvSpPr txBox="1"/>
          <p:nvPr/>
        </p:nvSpPr>
        <p:spPr>
          <a:xfrm>
            <a:off x="474785" y="2715945"/>
            <a:ext cx="6098344" cy="378565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>
                <a:latin typeface="+mn-lt"/>
              </a:rPr>
              <a:t>Оценивает, насколько уместно, </a:t>
            </a:r>
            <a:r>
              <a:rPr lang="ru-RU" u="sng" dirty="0">
                <a:latin typeface="+mn-lt"/>
              </a:rPr>
              <a:t>грамотно</a:t>
            </a:r>
            <a:r>
              <a:rPr lang="ru-RU" dirty="0">
                <a:latin typeface="+mn-lt"/>
              </a:rPr>
              <a:t>, самостоятельно и достоверно в содержании сочинения используется литературный, исторический, фактический, научный, биографический материал (в зависимости от выбранного тематического направления).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Не </a:t>
            </a:r>
            <a:r>
              <a:rPr lang="ru-RU" u="sng" dirty="0">
                <a:latin typeface="+mn-lt"/>
              </a:rPr>
              <a:t>искажает</a:t>
            </a:r>
            <a:r>
              <a:rPr lang="ru-RU" dirty="0">
                <a:latin typeface="+mn-lt"/>
              </a:rPr>
              <a:t> ли автор исторические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 или биографические факты, </a:t>
            </a:r>
            <a:r>
              <a:rPr lang="ru-RU" u="sng" dirty="0">
                <a:latin typeface="+mn-lt"/>
              </a:rPr>
              <a:t>верно ли оценивает</a:t>
            </a:r>
            <a:r>
              <a:rPr lang="ru-RU" dirty="0">
                <a:latin typeface="+mn-lt"/>
              </a:rPr>
              <a:t> те или иные события. Правильно ли указаны исторические даты, нет ли в них </a:t>
            </a:r>
            <a:r>
              <a:rPr lang="ru-RU" u="sng" dirty="0">
                <a:latin typeface="+mn-lt"/>
              </a:rPr>
              <a:t>ошибок</a:t>
            </a:r>
            <a:r>
              <a:rPr lang="ru-RU" dirty="0">
                <a:latin typeface="+mn-lt"/>
              </a:rPr>
              <a:t> и опечаток.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A1B811-E8A6-40E5-84C7-AA839E84B5C9}"/>
              </a:ext>
            </a:extLst>
          </p:cNvPr>
          <p:cNvSpPr txBox="1"/>
          <p:nvPr/>
        </p:nvSpPr>
        <p:spPr>
          <a:xfrm>
            <a:off x="7273081" y="2759453"/>
            <a:ext cx="4275322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Уместность используемых исторических фактов (их связь с высказанными теоретическими положениями или авторскими  рассуждениями)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Отсутствие фактических ошибок (в датах, именах исторических деятелей, названии мест и событий и т.п.)</a:t>
            </a:r>
            <a:endParaRPr lang="ru-RU" dirty="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393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771335" y="850594"/>
            <a:ext cx="9298745" cy="85517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67310" eaLnBrk="0" hangingPunct="0">
              <a:lnSpc>
                <a:spcPct val="107000"/>
              </a:lnSpc>
              <a:spcAft>
                <a:spcPts val="800"/>
              </a:spcAft>
              <a:defRPr sz="2400" b="1"/>
            </a:lvl1pPr>
          </a:lstStyle>
          <a:p>
            <a:r>
              <a:rPr lang="ru-RU" dirty="0"/>
              <a:t>1.8. Соответствие содержания конкурсного сочинения выбранному жанру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B5A355-2EB7-4F7B-8C05-B3E5548F32B6}"/>
              </a:ext>
            </a:extLst>
          </p:cNvPr>
          <p:cNvSpPr txBox="1"/>
          <p:nvPr/>
        </p:nvSpPr>
        <p:spPr>
          <a:xfrm>
            <a:off x="474785" y="2248083"/>
            <a:ext cx="6098344" cy="2246769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>
                <a:latin typeface="+mn-lt"/>
              </a:rPr>
              <a:t>Оценивает, насколько содержание сочинения соответствует выбранному жанру – </a:t>
            </a:r>
            <a:r>
              <a:rPr lang="ru-RU" u="sng" dirty="0">
                <a:latin typeface="+mn-lt"/>
              </a:rPr>
              <a:t>полностью</a:t>
            </a:r>
            <a:r>
              <a:rPr lang="ru-RU" dirty="0">
                <a:latin typeface="+mn-lt"/>
              </a:rPr>
              <a:t>, </a:t>
            </a:r>
            <a:r>
              <a:rPr lang="ru-RU" u="sng" dirty="0">
                <a:latin typeface="+mn-lt"/>
              </a:rPr>
              <a:t>частично</a:t>
            </a:r>
            <a:r>
              <a:rPr lang="ru-RU" dirty="0">
                <a:latin typeface="+mn-lt"/>
              </a:rPr>
              <a:t> или </a:t>
            </a:r>
            <a:r>
              <a:rPr lang="ru-RU" u="sng" dirty="0">
                <a:latin typeface="+mn-lt"/>
              </a:rPr>
              <a:t>не соответствует вовсе</a:t>
            </a:r>
            <a:r>
              <a:rPr lang="ru-RU" dirty="0">
                <a:latin typeface="+mn-lt"/>
              </a:rPr>
              <a:t>, например, рассказ лишен сюжетной линии, заочная экскурсия представляет собою сухое перечисление фактов и т.д.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31CE102D-EEEA-4B5A-871B-C7B659210F5C}"/>
              </a:ext>
            </a:extLst>
          </p:cNvPr>
          <p:cNvCxnSpPr>
            <a:cxnSpLocks/>
          </p:cNvCxnSpPr>
          <p:nvPr/>
        </p:nvCxnSpPr>
        <p:spPr>
          <a:xfrm>
            <a:off x="2767903" y="3235569"/>
            <a:ext cx="0" cy="262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95631D0-5A93-4655-91A0-2CC6C252306E}"/>
              </a:ext>
            </a:extLst>
          </p:cNvPr>
          <p:cNvCxnSpPr>
            <a:cxnSpLocks/>
          </p:cNvCxnSpPr>
          <p:nvPr/>
        </p:nvCxnSpPr>
        <p:spPr>
          <a:xfrm>
            <a:off x="4210258" y="3235569"/>
            <a:ext cx="0" cy="2641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B70F7A1-D8A9-45D5-926C-796AF1FE12E2}"/>
              </a:ext>
            </a:extLst>
          </p:cNvPr>
          <p:cNvSpPr txBox="1"/>
          <p:nvPr/>
        </p:nvSpPr>
        <p:spPr>
          <a:xfrm>
            <a:off x="2588457" y="5901375"/>
            <a:ext cx="4473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3          2     1            0</a:t>
            </a:r>
          </a:p>
        </p:txBody>
      </p: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8E506DEE-C8BC-4CE9-8989-781027BE9822}"/>
              </a:ext>
            </a:extLst>
          </p:cNvPr>
          <p:cNvCxnSpPr>
            <a:cxnSpLocks/>
          </p:cNvCxnSpPr>
          <p:nvPr/>
        </p:nvCxnSpPr>
        <p:spPr>
          <a:xfrm>
            <a:off x="6320771" y="3429000"/>
            <a:ext cx="0" cy="2448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533B30A-B4A9-4328-AD7D-15D6BA88DD14}"/>
              </a:ext>
            </a:extLst>
          </p:cNvPr>
          <p:cNvCxnSpPr>
            <a:cxnSpLocks/>
          </p:cNvCxnSpPr>
          <p:nvPr/>
        </p:nvCxnSpPr>
        <p:spPr>
          <a:xfrm>
            <a:off x="4843304" y="3235569"/>
            <a:ext cx="0" cy="2641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532BC6D-246A-4A31-AE78-A174CED5060B}"/>
              </a:ext>
            </a:extLst>
          </p:cNvPr>
          <p:cNvSpPr txBox="1"/>
          <p:nvPr/>
        </p:nvSpPr>
        <p:spPr>
          <a:xfrm>
            <a:off x="7593539" y="1962615"/>
            <a:ext cx="3661116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ЖАНРЫ: </a:t>
            </a:r>
          </a:p>
          <a:p>
            <a:pPr algn="ctr"/>
            <a:endParaRPr lang="ru-RU" dirty="0"/>
          </a:p>
          <a:p>
            <a:pPr algn="ctr"/>
            <a:r>
              <a:rPr lang="ru-RU" dirty="0"/>
              <a:t>рассказ </a:t>
            </a:r>
          </a:p>
          <a:p>
            <a:pPr algn="ctr"/>
            <a:r>
              <a:rPr lang="ru-RU" dirty="0"/>
              <a:t>притча </a:t>
            </a:r>
          </a:p>
          <a:p>
            <a:pPr algn="ctr"/>
            <a:r>
              <a:rPr lang="ru-RU" dirty="0"/>
              <a:t>письмо </a:t>
            </a:r>
          </a:p>
          <a:p>
            <a:pPr algn="ctr"/>
            <a:r>
              <a:rPr lang="ru-RU" dirty="0"/>
              <a:t>сказка </a:t>
            </a:r>
          </a:p>
          <a:p>
            <a:pPr algn="ctr"/>
            <a:r>
              <a:rPr lang="ru-RU" dirty="0"/>
              <a:t>дневник </a:t>
            </a:r>
          </a:p>
          <a:p>
            <a:pPr algn="ctr"/>
            <a:r>
              <a:rPr lang="ru-RU" dirty="0"/>
              <a:t>очерк </a:t>
            </a:r>
          </a:p>
          <a:p>
            <a:pPr algn="ctr"/>
            <a:r>
              <a:rPr lang="ru-RU" dirty="0"/>
              <a:t>репортаж</a:t>
            </a:r>
          </a:p>
          <a:p>
            <a:pPr algn="ctr"/>
            <a:r>
              <a:rPr lang="ru-RU" dirty="0"/>
              <a:t> интервью </a:t>
            </a:r>
          </a:p>
          <a:p>
            <a:pPr algn="ctr"/>
            <a:r>
              <a:rPr lang="ru-RU" dirty="0"/>
              <a:t>эссе </a:t>
            </a:r>
          </a:p>
          <a:p>
            <a:pPr algn="ctr"/>
            <a:r>
              <a:rPr lang="ru-RU" dirty="0"/>
              <a:t>заочная экскурсия </a:t>
            </a:r>
          </a:p>
          <a:p>
            <a:pPr algn="ctr"/>
            <a:r>
              <a:rPr lang="ru-RU" dirty="0"/>
              <a:t>рецензия </a:t>
            </a:r>
          </a:p>
          <a:p>
            <a:pPr algn="ctr"/>
            <a:r>
              <a:rPr lang="ru-RU" dirty="0"/>
              <a:t>путевые заметки </a:t>
            </a:r>
          </a:p>
        </p:txBody>
      </p:sp>
    </p:spTree>
    <p:extLst>
      <p:ext uri="{BB962C8B-B14F-4D97-AF65-F5344CB8AC3E}">
        <p14:creationId xmlns:p14="http://schemas.microsoft.com/office/powerpoint/2010/main" val="319215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710360"/>
            <a:ext cx="9551963" cy="459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" marR="372745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4. Общее читательское восприятие текста сочинения.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5C20FC-5E63-4B80-BBEB-91524AB80F39}"/>
              </a:ext>
            </a:extLst>
          </p:cNvPr>
          <p:cNvSpPr txBox="1"/>
          <p:nvPr/>
        </p:nvSpPr>
        <p:spPr>
          <a:xfrm>
            <a:off x="343572" y="1435370"/>
            <a:ext cx="11598184" cy="53245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>
                <a:latin typeface="+mn-lt"/>
              </a:rPr>
              <a:t>Баллы  (0-3) выставляются на усмотрение члена жюри с учетом следующих номинаций:</a:t>
            </a:r>
          </a:p>
          <a:p>
            <a:endParaRPr lang="ru-RU" dirty="0">
              <a:latin typeface="+mn-lt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активную гражданско-патриотическую позицию;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поиск и привлечение в качестве источников архивных документов;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осуществление музейной и краеведческой деятельности;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участие в деятельности поисковых отрядов;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поддержку мероприятий по сохранению и увековечению памяти о Великой Отечественной войне 1941-1945 годов;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вклад в проведение мероприятий по популяризации российских культурных, нравственных и семейных ценностей;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оригинальность сюжета конкурсного сочинения;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богатство и выразительность русского языка, за своеобразие жанра конкурсного сочинения;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+mn-lt"/>
              </a:rPr>
              <a:t>за уважение и внимание к миссии педагога.</a:t>
            </a:r>
          </a:p>
        </p:txBody>
      </p:sp>
    </p:spTree>
    <p:extLst>
      <p:ext uri="{BB962C8B-B14F-4D97-AF65-F5344CB8AC3E}">
        <p14:creationId xmlns:p14="http://schemas.microsoft.com/office/powerpoint/2010/main" val="4267139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EBC2FB-44F4-488A-A406-E5B54C9D1F5C}"/>
              </a:ext>
            </a:extLst>
          </p:cNvPr>
          <p:cNvSpPr txBox="1"/>
          <p:nvPr/>
        </p:nvSpPr>
        <p:spPr>
          <a:xfrm>
            <a:off x="2971582" y="418841"/>
            <a:ext cx="846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E9F6FC9-06ED-48C8-94B3-AB89616FD6A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76FCFE-7709-4EAC-B922-FB8092231E52}"/>
              </a:ext>
            </a:extLst>
          </p:cNvPr>
          <p:cNvSpPr txBox="1"/>
          <p:nvPr/>
        </p:nvSpPr>
        <p:spPr>
          <a:xfrm>
            <a:off x="475738" y="1593712"/>
            <a:ext cx="9969717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Стихотворные тексты к участию в Конкурсе не принимаются.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Использование фотоматериалов не предусмотрено форматом конкурсных сочинений.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Объем не ограничен, но есть рекомендации. </a:t>
            </a:r>
          </a:p>
          <a:p>
            <a:pPr>
              <a:spcAft>
                <a:spcPts val="1200"/>
              </a:spcAft>
            </a:pPr>
            <a:endParaRPr lang="ru-RU" sz="2000" b="1" i="1" dirty="0"/>
          </a:p>
          <a:p>
            <a:pPr>
              <a:spcAft>
                <a:spcPts val="1200"/>
              </a:spcAft>
            </a:pPr>
            <a:r>
              <a:rPr lang="ru-RU" sz="2000" b="1" i="1" dirty="0"/>
              <a:t>НА ФЕДЕРАЛЬНОМ ЭТАПЕ: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Проверка на антиплагиат.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Общее читательское восприятие текста.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sz="2000" b="1" dirty="0"/>
              <a:t>Экспертное мнение о возможности рекомендации конкурсного сочинения на награждение (победу) в Конкурсе, в том числе по конкретной номинации.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F91368-BE9B-4D1E-84F9-777A7D555B10}"/>
              </a:ext>
            </a:extLst>
          </p:cNvPr>
          <p:cNvSpPr txBox="1"/>
          <p:nvPr/>
        </p:nvSpPr>
        <p:spPr>
          <a:xfrm>
            <a:off x="4991880" y="1051868"/>
            <a:ext cx="54535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https://ec.memory45.su/other-operators/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E291DA9-CB83-4053-8A15-40DE010B8E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5455" y="977973"/>
            <a:ext cx="15906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0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08AD0F-EBC1-4EEF-9C50-2E61D13A02FC}"/>
              </a:ext>
            </a:extLst>
          </p:cNvPr>
          <p:cNvSpPr txBox="1"/>
          <p:nvPr/>
        </p:nvSpPr>
        <p:spPr>
          <a:xfrm>
            <a:off x="6862296" y="1474947"/>
            <a:ext cx="5109310" cy="427809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сочинения выбранному тематическому направлению;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формулировка темы сочинения (уместность, самостоятельность, оригинальность);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конкурсного сочинения выбранной теме;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полнота раскрытия темы сочинения;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Воплощенность идейного замысла;</a:t>
            </a: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оригинальность авторского замысла;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корректное использование литературного, исторического, фактического (в том числе биографического), научного и другого материала;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содержания конкурсного сочинения выбранному жанру</a:t>
            </a:r>
            <a:r>
              <a:rPr lang="ru-RU" sz="17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2971582" y="418841"/>
            <a:ext cx="846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E5EE83-13E4-4ECC-A91E-722012399C16}"/>
              </a:ext>
            </a:extLst>
          </p:cNvPr>
          <p:cNvSpPr txBox="1"/>
          <p:nvPr/>
        </p:nvSpPr>
        <p:spPr>
          <a:xfrm>
            <a:off x="6862296" y="914940"/>
            <a:ext cx="42089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1. Содержание сочинения:</a:t>
            </a:r>
            <a:endParaRPr lang="ru-RU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592D7E-E98C-4F80-8F19-B8B519316050}"/>
              </a:ext>
            </a:extLst>
          </p:cNvPr>
          <p:cNvSpPr txBox="1"/>
          <p:nvPr/>
        </p:nvSpPr>
        <p:spPr>
          <a:xfrm>
            <a:off x="190200" y="1410813"/>
            <a:ext cx="6463817" cy="384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3510" algn="just">
              <a:lnSpc>
                <a:spcPct val="115000"/>
              </a:lnSpc>
              <a:spcAft>
                <a:spcPts val="25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2. Жанровое и языковое своеобразие сочинения:</a:t>
            </a:r>
            <a:endParaRPr lang="ru-RU" sz="1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135A71-C892-4B66-B4C8-30C108F32CB9}"/>
              </a:ext>
            </a:extLst>
          </p:cNvPr>
          <p:cNvSpPr txBox="1"/>
          <p:nvPr/>
        </p:nvSpPr>
        <p:spPr>
          <a:xfrm>
            <a:off x="190201" y="1886789"/>
            <a:ext cx="6098344" cy="218521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наличие в сочинении признаков выбранного жанра, цельность, логичность и соразмерность композиции сочинения;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богатство лексики;</a:t>
            </a: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разнообразие синтаксических конструкций;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точность, ясность и выразительность речи;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целесообразность использования языковых средств;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стилевое единство.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FD4F50-C565-4968-A16E-1E8C89064A34}"/>
              </a:ext>
            </a:extLst>
          </p:cNvPr>
          <p:cNvSpPr txBox="1"/>
          <p:nvPr/>
        </p:nvSpPr>
        <p:spPr>
          <a:xfrm>
            <a:off x="190201" y="4163322"/>
            <a:ext cx="4357664" cy="384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43510" algn="just">
              <a:lnSpc>
                <a:spcPct val="115000"/>
              </a:lnSpc>
              <a:spcAft>
                <a:spcPts val="25"/>
              </a:spcAft>
            </a:pPr>
            <a:r>
              <a:rPr lang="ru-RU" sz="18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3. Грамотность сочинения:</a:t>
            </a:r>
            <a:endParaRPr lang="ru-RU" sz="1800" b="1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1F0AF96-BAD2-4508-ADDC-DD544EB5E03F}"/>
              </a:ext>
            </a:extLst>
          </p:cNvPr>
          <p:cNvSpPr txBox="1"/>
          <p:nvPr/>
        </p:nvSpPr>
        <p:spPr>
          <a:xfrm>
            <a:off x="190202" y="4537324"/>
            <a:ext cx="6098344" cy="113877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орфографических норм русского языка;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пунктуационных норм русского языка;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грамматических норм русского языка;</a:t>
            </a:r>
          </a:p>
          <a:p>
            <a:pPr marL="285750" marR="143510" indent="-285750" algn="just">
              <a:spcAft>
                <a:spcPts val="25"/>
              </a:spcAft>
              <a:buFont typeface="Wingdings" panose="05000000000000000000" pitchFamily="2" charset="2"/>
              <a:buChar char="§"/>
            </a:pPr>
            <a:r>
              <a:rPr lang="ru-RU" sz="17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Соблюдение речевых норм русского языка.</a:t>
            </a:r>
            <a:endParaRPr lang="ru-RU" sz="1700" dirty="0">
              <a:solidFill>
                <a:srgbClr val="000000"/>
              </a:solidFill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226CE45-477B-4762-B25B-51AD32993C24}"/>
              </a:ext>
            </a:extLst>
          </p:cNvPr>
          <p:cNvSpPr txBox="1"/>
          <p:nvPr/>
        </p:nvSpPr>
        <p:spPr>
          <a:xfrm>
            <a:off x="2553572" y="6218362"/>
            <a:ext cx="82222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/>
              <a:t>4. Общее читательское восприятие текста сочинения</a:t>
            </a: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AE3A13-9A66-47E3-B952-5C7642D958F3}"/>
              </a:ext>
            </a:extLst>
          </p:cNvPr>
          <p:cNvSpPr txBox="1"/>
          <p:nvPr/>
        </p:nvSpPr>
        <p:spPr>
          <a:xfrm>
            <a:off x="3239373" y="910270"/>
            <a:ext cx="2238045" cy="46166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0-3 балла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8A51FA-CD4A-453F-A481-0F0B6F8C17A7}"/>
              </a:ext>
            </a:extLst>
          </p:cNvPr>
          <p:cNvSpPr txBox="1"/>
          <p:nvPr/>
        </p:nvSpPr>
        <p:spPr>
          <a:xfrm>
            <a:off x="1737696" y="6057042"/>
            <a:ext cx="500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78548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2971582" y="418841"/>
            <a:ext cx="8462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20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8AE3A13-9A66-47E3-B952-5C7642D958F3}"/>
              </a:ext>
            </a:extLst>
          </p:cNvPr>
          <p:cNvSpPr txBox="1"/>
          <p:nvPr/>
        </p:nvSpPr>
        <p:spPr>
          <a:xfrm>
            <a:off x="4336653" y="1694573"/>
            <a:ext cx="2238045" cy="46166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0-3 балла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E5BBF3-D728-46B0-A603-D86EDFE15FCE}"/>
              </a:ext>
            </a:extLst>
          </p:cNvPr>
          <p:cNvSpPr txBox="1"/>
          <p:nvPr/>
        </p:nvSpPr>
        <p:spPr>
          <a:xfrm>
            <a:off x="1397685" y="3046384"/>
            <a:ext cx="992680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/>
              <a:t>3 балла – показатель выражен максимально полно; </a:t>
            </a:r>
          </a:p>
          <a:p>
            <a:pPr>
              <a:spcAft>
                <a:spcPts val="1200"/>
              </a:spcAft>
            </a:pPr>
            <a:r>
              <a:rPr lang="ru-RU" sz="2400" b="1" dirty="0"/>
              <a:t>2 балла – показатель выражен в достаточной степени; </a:t>
            </a:r>
          </a:p>
          <a:p>
            <a:pPr>
              <a:spcAft>
                <a:spcPts val="1200"/>
              </a:spcAft>
            </a:pPr>
            <a:r>
              <a:rPr lang="ru-RU" sz="2400" b="1" dirty="0"/>
              <a:t>1 балл – показатель выражен слабо; </a:t>
            </a:r>
          </a:p>
          <a:p>
            <a:pPr>
              <a:spcAft>
                <a:spcPts val="1200"/>
              </a:spcAft>
            </a:pPr>
            <a:r>
              <a:rPr lang="ru-RU" sz="2400" b="1" dirty="0"/>
              <a:t>0 баллов – показатель не выражен</a:t>
            </a:r>
          </a:p>
        </p:txBody>
      </p:sp>
    </p:spTree>
    <p:extLst>
      <p:ext uri="{BB962C8B-B14F-4D97-AF65-F5344CB8AC3E}">
        <p14:creationId xmlns:p14="http://schemas.microsoft.com/office/powerpoint/2010/main" val="3256059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1535" y="586689"/>
            <a:ext cx="88942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effectLst/>
                <a:ea typeface="Times New Roman" panose="02020603050405020304" pitchFamily="18" charset="0"/>
              </a:rPr>
              <a:t>1.1. Соответствие содержания сочинения тематическому направлению «Без срока давности»</a:t>
            </a:r>
            <a:endParaRPr lang="ru-RU" sz="2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768156-40AB-4B5B-8F94-D497489EC5C0}"/>
              </a:ext>
            </a:extLst>
          </p:cNvPr>
          <p:cNvSpPr txBox="1"/>
          <p:nvPr/>
        </p:nvSpPr>
        <p:spPr>
          <a:xfrm>
            <a:off x="343572" y="1991102"/>
            <a:ext cx="5453659" cy="2862322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effectLst/>
                <a:ea typeface="Times New Roman" panose="02020603050405020304" pitchFamily="18" charset="0"/>
              </a:rPr>
              <a:t>Оценивает, насколько содержание сочинения соответствует тематическому направлению Конкурса, определенных в Положении, – </a:t>
            </a:r>
            <a:r>
              <a:rPr lang="ru-RU" b="1" u="sng" dirty="0">
                <a:effectLst/>
                <a:ea typeface="Times New Roman" panose="02020603050405020304" pitchFamily="18" charset="0"/>
              </a:rPr>
              <a:t>полностью</a:t>
            </a:r>
            <a:r>
              <a:rPr lang="ru-RU" b="1" dirty="0">
                <a:effectLst/>
                <a:ea typeface="Times New Roman" panose="02020603050405020304" pitchFamily="18" charset="0"/>
              </a:rPr>
              <a:t>, </a:t>
            </a:r>
            <a:r>
              <a:rPr lang="ru-RU" b="1" u="sng" dirty="0">
                <a:effectLst/>
                <a:ea typeface="Times New Roman" panose="02020603050405020304" pitchFamily="18" charset="0"/>
              </a:rPr>
              <a:t>частично</a:t>
            </a:r>
            <a:r>
              <a:rPr lang="ru-RU" b="1" dirty="0">
                <a:effectLst/>
                <a:ea typeface="Times New Roman" panose="02020603050405020304" pitchFamily="18" charset="0"/>
              </a:rPr>
              <a:t> или соответствие ограничивается лишь формулировкой темы, </a:t>
            </a:r>
            <a:r>
              <a:rPr lang="ru-RU" b="1" u="sng" dirty="0">
                <a:effectLst/>
                <a:ea typeface="Times New Roman" panose="02020603050405020304" pitchFamily="18" charset="0"/>
              </a:rPr>
              <a:t>формальным упоминанием</a:t>
            </a:r>
            <a:r>
              <a:rPr lang="ru-RU" b="1" dirty="0">
                <a:effectLst/>
                <a:ea typeface="Times New Roman" panose="02020603050405020304" pitchFamily="18" charset="0"/>
              </a:rPr>
              <a:t> (в начале или в конце), ассоциацией, </a:t>
            </a:r>
            <a:r>
              <a:rPr lang="ru-RU" b="1" u="sng" dirty="0">
                <a:effectLst/>
                <a:ea typeface="Times New Roman" panose="02020603050405020304" pitchFamily="18" charset="0"/>
              </a:rPr>
              <a:t>искусственным</a:t>
            </a:r>
            <a:r>
              <a:rPr lang="ru-RU" b="1" dirty="0">
                <a:effectLst/>
                <a:ea typeface="Times New Roman" panose="02020603050405020304" pitchFamily="18" charset="0"/>
              </a:rPr>
              <a:t> включением  в содержание тех или иных фактов.</a:t>
            </a:r>
            <a:endParaRPr lang="ru-RU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3093A28-9A60-465B-8151-28D7D99B5334}"/>
              </a:ext>
            </a:extLst>
          </p:cNvPr>
          <p:cNvSpPr txBox="1"/>
          <p:nvPr/>
        </p:nvSpPr>
        <p:spPr>
          <a:xfrm>
            <a:off x="5840777" y="1500213"/>
            <a:ext cx="6272848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отражение событий Великой Отечественной войны 1941-1945 годов в истории города, села, района, региона;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история создания мемориала или музея Великой Отечественной войны </a:t>
            </a:r>
            <a:br>
              <a:rPr lang="ru-RU" sz="1300" dirty="0">
                <a:effectLst/>
                <a:ea typeface="Times New Roman" panose="02020603050405020304" pitchFamily="18" charset="0"/>
              </a:rPr>
            </a:br>
            <a:r>
              <a:rPr lang="ru-RU" sz="1300" dirty="0">
                <a:effectLst/>
                <a:ea typeface="Times New Roman" panose="02020603050405020304" pitchFamily="18" charset="0"/>
              </a:rPr>
              <a:t>1941-1945 годов;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Великая Отечественная война 1941-1945 годов в истории семьи участника Конкурса;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потери среди мирного населения на оккупированной территории, в результате карательных операций, на принудительных работах в изгнании;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деятельность японских милитаристов на территории СССР в период Второй мировой войны;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дети в истории Великой Отечественной войны 1941-1945 годов;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подвиг педагога в годы Великой Отечественной войны 1941-1945 годов;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биография жителей оккупированных территорий, эвакуированных семей, строителей оборонительных сооружений и работников тыла </a:t>
            </a:r>
            <a:r>
              <a:rPr lang="ru-RU" sz="1300" dirty="0">
                <a:effectLst/>
                <a:ea typeface="Calibri" panose="020F0502020204030204" pitchFamily="34" charset="0"/>
              </a:rPr>
              <a:t>в годы</a:t>
            </a:r>
            <a:r>
              <a:rPr lang="ru-RU" sz="1300" dirty="0">
                <a:effectLst/>
                <a:ea typeface="Times New Roman" panose="02020603050405020304" pitchFamily="18" charset="0"/>
              </a:rPr>
              <a:t> Великой Отечественной войны1941-1945 годов;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полевая почта как форма связи между тылом и фронтом;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творчество писателей и поэтов – современников и участников Великой Отечественной войны 1941-1945 годов;</a:t>
            </a:r>
            <a:endParaRPr lang="ru-RU" sz="13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произведения музыкального, изобразительного, драматического </a:t>
            </a:r>
            <a:br>
              <a:rPr lang="ru-RU" sz="1300" dirty="0">
                <a:effectLst/>
                <a:ea typeface="Times New Roman" panose="02020603050405020304" pitchFamily="18" charset="0"/>
              </a:rPr>
            </a:br>
            <a:r>
              <a:rPr lang="ru-RU" sz="1300" dirty="0">
                <a:effectLst/>
                <a:ea typeface="Times New Roman" panose="02020603050405020304" pitchFamily="18" charset="0"/>
              </a:rPr>
              <a:t>и (или) кинематографического искусства, созданные в годы Великой Отечественной войны 1941-1945 годов или посвященные ей;</a:t>
            </a:r>
          </a:p>
          <a:p>
            <a:pPr marL="342900" lvl="0" indent="-342900" algn="just">
              <a:buFont typeface="+mj-lt"/>
              <a:buAutoNum type="arabicParenR"/>
            </a:pPr>
            <a:r>
              <a:rPr lang="ru-RU" sz="1300" dirty="0">
                <a:effectLst/>
                <a:ea typeface="Times New Roman" panose="02020603050405020304" pitchFamily="18" charset="0"/>
              </a:rPr>
              <a:t>деятельность поисковых отрядов и волонтерских организаций и участие молодежи в мероприятиях по сохранению и увековечению памяти о Великой Отечественной войне 1941-1945 годов.</a:t>
            </a:r>
            <a:endParaRPr lang="ru-RU" sz="13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4FEECB66-8D91-498F-BFC2-140F7580C647}"/>
              </a:ext>
            </a:extLst>
          </p:cNvPr>
          <p:cNvCxnSpPr/>
          <p:nvPr/>
        </p:nvCxnSpPr>
        <p:spPr>
          <a:xfrm>
            <a:off x="3026904" y="3280369"/>
            <a:ext cx="0" cy="2532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id="{B10C8A03-5372-405B-A591-38EB0616B5A0}"/>
              </a:ext>
            </a:extLst>
          </p:cNvPr>
          <p:cNvCxnSpPr>
            <a:cxnSpLocks/>
          </p:cNvCxnSpPr>
          <p:nvPr/>
        </p:nvCxnSpPr>
        <p:spPr>
          <a:xfrm>
            <a:off x="4233000" y="3280369"/>
            <a:ext cx="0" cy="2532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D9AE3D9B-B779-4637-9B27-5EBDA04B9598}"/>
              </a:ext>
            </a:extLst>
          </p:cNvPr>
          <p:cNvCxnSpPr>
            <a:cxnSpLocks/>
          </p:cNvCxnSpPr>
          <p:nvPr/>
        </p:nvCxnSpPr>
        <p:spPr>
          <a:xfrm>
            <a:off x="4684506" y="3935341"/>
            <a:ext cx="14663" cy="1877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96920FA-B6F9-4F15-9F54-E6FBD57AA89B}"/>
              </a:ext>
            </a:extLst>
          </p:cNvPr>
          <p:cNvSpPr txBox="1"/>
          <p:nvPr/>
        </p:nvSpPr>
        <p:spPr>
          <a:xfrm>
            <a:off x="2800439" y="5842142"/>
            <a:ext cx="2982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3         2  1  0</a:t>
            </a:r>
          </a:p>
        </p:txBody>
      </p: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49E0C46D-2EE0-4D3D-93B8-E9A6A4C2ED74}"/>
              </a:ext>
            </a:extLst>
          </p:cNvPr>
          <p:cNvCxnSpPr>
            <a:cxnSpLocks/>
          </p:cNvCxnSpPr>
          <p:nvPr/>
        </p:nvCxnSpPr>
        <p:spPr>
          <a:xfrm>
            <a:off x="5168018" y="4459458"/>
            <a:ext cx="0" cy="1353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717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2DE62E8-61EB-413A-A6FB-70137DA0F57D}"/>
              </a:ext>
            </a:extLst>
          </p:cNvPr>
          <p:cNvSpPr txBox="1"/>
          <p:nvPr/>
        </p:nvSpPr>
        <p:spPr>
          <a:xfrm>
            <a:off x="343573" y="1406907"/>
            <a:ext cx="1159989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наличие фактов участия субъекта РФ, города, населенного пункта проживания участника Конкурса в событиях Великой Отечественной войны;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размещение в субъекте РФ, городе, населенном пункте проживания участника Конкурса объектов, связанных с историей Великой Отечественной войны, в частности с уничтожением мирного населения: памятников, мемориалов, музеев;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сохранение в семье участника Конкурса памяти о родственниках - участниках Великой Отечественной войны, наличие семейного архива, отражающего это участие;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деятельность в субъекте РФ, городе, населенном пункте проживания участника конкурса поисковых отрядов и волонтерских организаций, проведение молодежных мероприятий по сохранению и увековечению памяти о Великой Отечественной войне, личное участие в них участника конкурса;</a:t>
            </a:r>
            <a:endParaRPr lang="ru-RU" sz="1800" dirty="0">
              <a:effectLst/>
              <a:ea typeface="Calibri" panose="020F0502020204030204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ru-RU" sz="1800" dirty="0">
                <a:effectLst/>
                <a:ea typeface="Times New Roman" panose="02020603050405020304" pitchFamily="18" charset="0"/>
              </a:rPr>
              <a:t>внеурочные занятия и интересы участника конкурса, его увлечение отдельными видами искусства (кино, музыка, чтение и т. д.).</a:t>
            </a:r>
            <a:endParaRPr lang="ru-RU" sz="1800" dirty="0">
              <a:effectLst/>
              <a:ea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080149-05DB-4B9C-960B-D0B75841F550}"/>
              </a:ext>
            </a:extLst>
          </p:cNvPr>
          <p:cNvSpPr txBox="1"/>
          <p:nvPr/>
        </p:nvSpPr>
        <p:spPr>
          <a:xfrm>
            <a:off x="2904369" y="681897"/>
            <a:ext cx="8462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2000" b="1" dirty="0">
                <a:effectLst/>
                <a:ea typeface="Times New Roman" panose="02020603050405020304" pitchFamily="18" charset="0"/>
              </a:rPr>
              <a:t>Указание на причины (факторы) выбора тематического направления</a:t>
            </a:r>
            <a:endParaRPr lang="ru-RU" sz="2000" b="1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872346-51F5-4D35-ABA5-4AE9FBD7AE38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867D50-AFA7-4B93-B806-F1010E761D9B}"/>
              </a:ext>
            </a:extLst>
          </p:cNvPr>
          <p:cNvSpPr txBox="1"/>
          <p:nvPr/>
        </p:nvSpPr>
        <p:spPr>
          <a:xfrm>
            <a:off x="670561" y="4918269"/>
            <a:ext cx="113995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b="1" dirty="0"/>
              <a:t>Расстановка содержательных акцентов:</a:t>
            </a:r>
          </a:p>
          <a:p>
            <a:pPr marL="650875" indent="-285750">
              <a:buFont typeface="Wingdings" panose="05000000000000000000" pitchFamily="2" charset="2"/>
              <a:buChar char="§"/>
            </a:pPr>
            <a:r>
              <a:rPr lang="ru-RU" dirty="0"/>
              <a:t>помним события Великой Отечественной войны, ее участников и героев;</a:t>
            </a:r>
          </a:p>
          <a:p>
            <a:pPr marL="650875" indent="-285750">
              <a:buFont typeface="Wingdings" panose="05000000000000000000" pitchFamily="2" charset="2"/>
              <a:buChar char="§"/>
            </a:pPr>
            <a:r>
              <a:rPr lang="ru-RU" dirty="0"/>
              <a:t>не забудем сами и не дадим забыть другим о </a:t>
            </a:r>
            <a:r>
              <a:rPr lang="ru-RU" dirty="0">
                <a:effectLst/>
                <a:ea typeface="Times New Roman" panose="02020603050405020304" pitchFamily="18" charset="0"/>
              </a:rPr>
              <a:t>человеконенавистнических нацистских теориях и военных преступлениях нацистов, геноциде мирного населения на территории стран, входивших в состав СССР;</a:t>
            </a:r>
          </a:p>
          <a:p>
            <a:pPr marL="650875" indent="-285750">
              <a:buFont typeface="Wingdings" panose="05000000000000000000" pitchFamily="2" charset="2"/>
              <a:buChar char="§"/>
            </a:pPr>
            <a:r>
              <a:rPr lang="ru-RU" dirty="0"/>
              <a:t>не допустим фальсификации </a:t>
            </a:r>
            <a:r>
              <a:rPr lang="ru-RU" dirty="0">
                <a:effectLst/>
                <a:ea typeface="Times New Roman" panose="02020603050405020304" pitchFamily="18" charset="0"/>
              </a:rPr>
              <a:t>фактов о событиях Великой Отечественной войны.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4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850594"/>
            <a:ext cx="9237785" cy="855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0264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1.2. Формулировка темы сочинения: (уместность, самостоятельность, оригинальность).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21273-C0DF-4B58-97E0-C80C0B39A99B}"/>
              </a:ext>
            </a:extLst>
          </p:cNvPr>
          <p:cNvSpPr txBox="1"/>
          <p:nvPr/>
        </p:nvSpPr>
        <p:spPr>
          <a:xfrm>
            <a:off x="343571" y="2015276"/>
            <a:ext cx="5607063" cy="440120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>
                <a:latin typeface="+mn-lt"/>
              </a:rPr>
              <a:t>Оценивает, насколько уместно, самостоятельно и оригинально сформулирована тема, насколько </a:t>
            </a:r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она раскрыта; как соотносятся тема и содержание сочинения. </a:t>
            </a:r>
          </a:p>
          <a:p>
            <a:r>
              <a:rPr lang="ru-RU" dirty="0">
                <a:latin typeface="+mn-lt"/>
              </a:rPr>
              <a:t>Не всегда оригинальная формулировка отражает содержание, </a:t>
            </a:r>
            <a:r>
              <a:rPr lang="ru-RU" u="sng" dirty="0">
                <a:latin typeface="+mn-lt"/>
              </a:rPr>
              <a:t>избыточная оригинальность наряду с отвлеченным содержанием ведет к обману читательских ожиданий, тема, повторяющая формулировку тематического направления, размывает границы конкретного содержания сочинения.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257A40-2F7F-4C55-BEFF-F331C634D11D}"/>
              </a:ext>
            </a:extLst>
          </p:cNvPr>
          <p:cNvSpPr txBox="1"/>
          <p:nvPr/>
        </p:nvSpPr>
        <p:spPr>
          <a:xfrm>
            <a:off x="7245780" y="2015276"/>
            <a:ext cx="427532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Уместность, самостоятельность и оригинальность (</a:t>
            </a:r>
            <a:r>
              <a:rPr lang="ru-RU" dirty="0">
                <a:ea typeface="Times New Roman" panose="02020603050405020304" pitchFamily="18" charset="0"/>
              </a:rPr>
              <a:t>использование ярких коротких цитат из книг, кинофильмов, писем и т.п., связанных с содержанием сочинения) 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должна отражать главную мысль конкурсного сочинения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должна соответствовать выбранному жанру его написания </a:t>
            </a:r>
            <a:endParaRPr lang="ru-RU" dirty="0">
              <a:effectLst/>
              <a:ea typeface="Calibri" panose="020F0502020204030204" pitchFamily="34" charset="0"/>
            </a:endParaRPr>
          </a:p>
        </p:txBody>
      </p:sp>
      <p:sp>
        <p:nvSpPr>
          <p:cNvPr id="3" name="Правая фигурная скобка 2">
            <a:extLst>
              <a:ext uri="{FF2B5EF4-FFF2-40B4-BE49-F238E27FC236}">
                <a16:creationId xmlns:a16="http://schemas.microsoft.com/office/drawing/2014/main" id="{B874702C-92AE-480C-BEA0-1004B910D8DD}"/>
              </a:ext>
            </a:extLst>
          </p:cNvPr>
          <p:cNvSpPr/>
          <p:nvPr/>
        </p:nvSpPr>
        <p:spPr>
          <a:xfrm rot="5400000">
            <a:off x="9130629" y="3595343"/>
            <a:ext cx="648063" cy="3763108"/>
          </a:xfrm>
          <a:prstGeom prst="rightBrace">
            <a:avLst>
              <a:gd name="adj1" fmla="val 5391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F5A6E6-9B21-4684-A16B-68314C6F0B46}"/>
              </a:ext>
            </a:extLst>
          </p:cNvPr>
          <p:cNvSpPr txBox="1"/>
          <p:nvPr/>
        </p:nvSpPr>
        <p:spPr>
          <a:xfrm>
            <a:off x="9256833" y="5923926"/>
            <a:ext cx="3956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7234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850594"/>
            <a:ext cx="7934179" cy="855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0264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1.3. Соответствие содержания сочинения выбранной теме.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83303C7B-6F7E-4697-8B2B-D1236D162A27}"/>
              </a:ext>
            </a:extLst>
          </p:cNvPr>
          <p:cNvCxnSpPr>
            <a:cxnSpLocks/>
          </p:cNvCxnSpPr>
          <p:nvPr/>
        </p:nvCxnSpPr>
        <p:spPr>
          <a:xfrm>
            <a:off x="1614353" y="3411990"/>
            <a:ext cx="0" cy="24483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4ABF2061-B31E-4344-BC3F-3C40820BBCDF}"/>
              </a:ext>
            </a:extLst>
          </p:cNvPr>
          <p:cNvCxnSpPr>
            <a:cxnSpLocks/>
          </p:cNvCxnSpPr>
          <p:nvPr/>
        </p:nvCxnSpPr>
        <p:spPr>
          <a:xfrm>
            <a:off x="2282984" y="3629724"/>
            <a:ext cx="0" cy="2247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FE7855EF-0155-41EC-B0A4-FF8779CB2829}"/>
              </a:ext>
            </a:extLst>
          </p:cNvPr>
          <p:cNvCxnSpPr>
            <a:cxnSpLocks/>
          </p:cNvCxnSpPr>
          <p:nvPr/>
        </p:nvCxnSpPr>
        <p:spPr>
          <a:xfrm>
            <a:off x="3538023" y="3629724"/>
            <a:ext cx="0" cy="2247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15A84B9-D5F9-4E3C-907D-DEF06E526FEA}"/>
              </a:ext>
            </a:extLst>
          </p:cNvPr>
          <p:cNvSpPr txBox="1"/>
          <p:nvPr/>
        </p:nvSpPr>
        <p:spPr>
          <a:xfrm>
            <a:off x="1515879" y="5978302"/>
            <a:ext cx="4383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3   2          1           0</a:t>
            </a:r>
          </a:p>
        </p:txBody>
      </p: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4B9DB85B-8726-4FD9-892F-51C3EE0375EC}"/>
              </a:ext>
            </a:extLst>
          </p:cNvPr>
          <p:cNvCxnSpPr>
            <a:cxnSpLocks/>
          </p:cNvCxnSpPr>
          <p:nvPr/>
        </p:nvCxnSpPr>
        <p:spPr>
          <a:xfrm>
            <a:off x="4942450" y="4048590"/>
            <a:ext cx="13754" cy="18287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A3EE015-E1FE-415B-B236-4AE4514FD1FA}"/>
              </a:ext>
            </a:extLst>
          </p:cNvPr>
          <p:cNvSpPr txBox="1"/>
          <p:nvPr/>
        </p:nvSpPr>
        <p:spPr>
          <a:xfrm>
            <a:off x="1232643" y="2067469"/>
            <a:ext cx="609834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/>
              <a:t>Оценивает, как соотносятся тема и содержание сочинения, насколько осмыслена тема, насколько автор </a:t>
            </a:r>
            <a:r>
              <a:rPr lang="ru-RU" sz="2000" b="1" u="sng" dirty="0"/>
              <a:t>придерживается темы</a:t>
            </a:r>
            <a:r>
              <a:rPr lang="ru-RU" sz="2000" b="1" dirty="0"/>
              <a:t>, не происходит ли </a:t>
            </a:r>
            <a:r>
              <a:rPr lang="ru-RU" sz="2000" b="1" u="sng" dirty="0"/>
              <a:t>подмена или частичная подмена темы</a:t>
            </a:r>
            <a:r>
              <a:rPr lang="ru-RU" sz="2000" b="1" dirty="0"/>
              <a:t>, немотивированное </a:t>
            </a:r>
            <a:r>
              <a:rPr lang="ru-RU" sz="2000" b="1" u="sng" dirty="0"/>
              <a:t>отступление </a:t>
            </a:r>
            <a:r>
              <a:rPr lang="ru-RU" sz="2000" b="1" dirty="0"/>
              <a:t>от нее.</a:t>
            </a:r>
          </a:p>
        </p:txBody>
      </p:sp>
    </p:spTree>
    <p:extLst>
      <p:ext uri="{BB962C8B-B14F-4D97-AF65-F5344CB8AC3E}">
        <p14:creationId xmlns:p14="http://schemas.microsoft.com/office/powerpoint/2010/main" val="276914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31EDC7-C45D-4B0F-A667-51A4DC8EC880}"/>
              </a:ext>
            </a:extLst>
          </p:cNvPr>
          <p:cNvSpPr txBox="1"/>
          <p:nvPr/>
        </p:nvSpPr>
        <p:spPr>
          <a:xfrm>
            <a:off x="5363089" y="202529"/>
            <a:ext cx="670699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C00000"/>
                </a:solidFill>
                <a:effectLst/>
                <a:ea typeface="Times New Roman" panose="02020603050405020304" pitchFamily="18" charset="0"/>
              </a:rPr>
              <a:t>КРИТЕРИИ ОЦЕНИВАНИЯ КОНКУРСНЫХ СОЧИНЕНИЙ</a:t>
            </a:r>
            <a:endParaRPr lang="ru-RU" sz="1600" b="1" dirty="0">
              <a:solidFill>
                <a:srgbClr val="C00000"/>
              </a:solidFill>
            </a:endParaRPr>
          </a:p>
        </p:txBody>
      </p:sp>
      <p:pic>
        <p:nvPicPr>
          <p:cNvPr id="10" name="Рисунок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44" t="17381" r="17551" b="29045"/>
          <a:stretch>
            <a:fillRect/>
          </a:stretch>
        </p:blipFill>
        <p:spPr bwMode="auto">
          <a:xfrm>
            <a:off x="343572" y="154627"/>
            <a:ext cx="2108226" cy="1111466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8B35592-F567-4EF2-AA1A-B9A7A324C72C}"/>
              </a:ext>
            </a:extLst>
          </p:cNvPr>
          <p:cNvSpPr txBox="1"/>
          <p:nvPr/>
        </p:nvSpPr>
        <p:spPr>
          <a:xfrm>
            <a:off x="2954215" y="850594"/>
            <a:ext cx="9237785" cy="459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310" marR="802640" eaLnBrk="0" hangingPunct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/>
              <a:t>1.4. Полнота раскрытия темы сочинения.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D81BDA-EB23-4691-A585-7FF1E20DC508}"/>
              </a:ext>
            </a:extLst>
          </p:cNvPr>
          <p:cNvSpPr txBox="1"/>
          <p:nvPr/>
        </p:nvSpPr>
        <p:spPr>
          <a:xfrm>
            <a:off x="488852" y="1867452"/>
            <a:ext cx="6098344" cy="2554545"/>
          </a:xfrm>
          <a:prstGeom prst="rect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txBody>
          <a:bodyPr wrap="square">
            <a:spAutoFit/>
          </a:bodyPr>
          <a:lstStyle>
            <a:defPPr>
              <a:defRPr lang="ru-RU"/>
            </a:defPPr>
            <a:lvl1pPr algn="just">
              <a:defRPr sz="2000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defRPr>
            </a:lvl1pPr>
          </a:lstStyle>
          <a:p>
            <a:r>
              <a:rPr lang="ru-RU" dirty="0">
                <a:latin typeface="+mn-lt"/>
              </a:rPr>
              <a:t>Оценивает, насколько адекватно выбран путь раскрытия темы: автор может подойти к раскрытию темы с разных сторон и точек зрения, или, наоборот, продуктивно сузить тему, рассмотреть ее в одном конкретном ракурсе – и тот, и другой замысел должен работать на раскрытие темы.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612F0F-D463-41A4-8334-139C31C18CFF}"/>
              </a:ext>
            </a:extLst>
          </p:cNvPr>
          <p:cNvSpPr txBox="1"/>
          <p:nvPr/>
        </p:nvSpPr>
        <p:spPr>
          <a:xfrm>
            <a:off x="7259848" y="1867452"/>
            <a:ext cx="4275322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Тема (проблема) может быть раскрыта широко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В теме (проблеме) могут быть выделены разные аспекты и </a:t>
            </a:r>
            <a:r>
              <a:rPr lang="ru-RU" dirty="0">
                <a:ea typeface="Times New Roman" panose="02020603050405020304" pitchFamily="18" charset="0"/>
              </a:rPr>
              <a:t>все они</a:t>
            </a:r>
            <a:r>
              <a:rPr lang="ru-RU" dirty="0">
                <a:effectLst/>
                <a:ea typeface="Times New Roman" panose="02020603050405020304" pitchFamily="18" charset="0"/>
              </a:rPr>
              <a:t> раскрыты</a:t>
            </a:r>
            <a:endParaRPr lang="ru-RU" dirty="0">
              <a:effectLst/>
              <a:ea typeface="Calibri" panose="020F0502020204030204" pitchFamily="34" charset="0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effectLst/>
                <a:ea typeface="Times New Roman" panose="02020603050405020304" pitchFamily="18" charset="0"/>
              </a:rPr>
              <a:t>В сочинении может быть обозначена общая тема, выделены аспекты и указано, что будет раскрыт один </a:t>
            </a:r>
            <a:r>
              <a:rPr lang="ru-RU" dirty="0">
                <a:ea typeface="Times New Roman" panose="02020603050405020304" pitchFamily="18" charset="0"/>
              </a:rPr>
              <a:t>из аспектов</a:t>
            </a:r>
            <a:endParaRPr lang="ru-RU" dirty="0">
              <a:effectLst/>
              <a:ea typeface="Calibri" panose="020F0502020204030204" pitchFamily="34" charset="0"/>
            </a:endParaRPr>
          </a:p>
        </p:txBody>
      </p:sp>
      <p:sp>
        <p:nvSpPr>
          <p:cNvPr id="8" name="Правая фигурная скобка 7">
            <a:extLst>
              <a:ext uri="{FF2B5EF4-FFF2-40B4-BE49-F238E27FC236}">
                <a16:creationId xmlns:a16="http://schemas.microsoft.com/office/drawing/2014/main" id="{C3156D30-1F1D-4C6A-88F5-1FD81429D183}"/>
              </a:ext>
            </a:extLst>
          </p:cNvPr>
          <p:cNvSpPr/>
          <p:nvPr/>
        </p:nvSpPr>
        <p:spPr>
          <a:xfrm rot="5400000">
            <a:off x="9073477" y="3354725"/>
            <a:ext cx="648063" cy="3763108"/>
          </a:xfrm>
          <a:prstGeom prst="rightBrace">
            <a:avLst>
              <a:gd name="adj1" fmla="val 53918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9D7120-892A-4A35-9516-2DA3F1948F30}"/>
              </a:ext>
            </a:extLst>
          </p:cNvPr>
          <p:cNvSpPr txBox="1"/>
          <p:nvPr/>
        </p:nvSpPr>
        <p:spPr>
          <a:xfrm>
            <a:off x="548643" y="5712006"/>
            <a:ext cx="11046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/>
              <a:t>все высказанные положения, тезисы должны быть доказаны с привлечением существенных аргументов, рассуждений, фактов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96C3EA-7AF2-45EA-99D3-F0140DF71601}"/>
              </a:ext>
            </a:extLst>
          </p:cNvPr>
          <p:cNvSpPr txBox="1"/>
          <p:nvPr/>
        </p:nvSpPr>
        <p:spPr>
          <a:xfrm>
            <a:off x="1062108" y="4912247"/>
            <a:ext cx="24126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/>
              <a:t>ГЛАВНОЕ!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129041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1483</Words>
  <Application>Microsoft Office PowerPoint</Application>
  <PresentationFormat>Широкоэкранный</PresentationFormat>
  <Paragraphs>146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Несмелова Марина Леонидовна</dc:creator>
  <cp:lastModifiedBy>Несмелова Марина Леонидовна</cp:lastModifiedBy>
  <cp:revision>41</cp:revision>
  <dcterms:created xsi:type="dcterms:W3CDTF">2021-01-28T17:47:02Z</dcterms:created>
  <dcterms:modified xsi:type="dcterms:W3CDTF">2022-03-02T17:01:49Z</dcterms:modified>
</cp:coreProperties>
</file>