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6" r:id="rId2"/>
    <p:sldId id="279" r:id="rId3"/>
    <p:sldId id="278" r:id="rId4"/>
    <p:sldId id="297" r:id="rId5"/>
    <p:sldId id="256" r:id="rId6"/>
    <p:sldId id="298" r:id="rId7"/>
    <p:sldId id="299" r:id="rId8"/>
    <p:sldId id="280" r:id="rId9"/>
    <p:sldId id="300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436"/>
    <a:srgbClr val="71775F"/>
    <a:srgbClr val="1E3685"/>
    <a:srgbClr val="9D9C7F"/>
    <a:srgbClr val="A9987F"/>
    <a:srgbClr val="FFFFFF"/>
    <a:srgbClr val="4E4036"/>
    <a:srgbClr val="313331"/>
    <a:srgbClr val="BEBEAA"/>
    <a:srgbClr val="9FA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F807-5D3B-4D5A-AFFD-689FC4BC03B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76C51-B95E-4544-B091-15D3AB0ED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865-E989-4A1F-BF98-2DE86EADE849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1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6714-19F1-45D1-BC85-9487E14FAF5B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5F41-F36E-40CE-B8CB-6EE4FF8B7D26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EC19-7257-4CC3-A7C5-BA4A90671F2A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A728-D89C-4EA7-BFE4-13D5206C929D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0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8003-FC57-41E1-8AD7-70FF2209A41E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126-AF11-4634-9382-2F7A315208B8}" type="datetime1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4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1C3-CE66-4335-8BCA-07147FD4760D}" type="datetime1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64B8-8E2A-4CAA-BB9B-F58A5BE5FDAA}" type="datetime1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3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57A-2C82-4D72-ADE7-127D742319ED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2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A09F-DC2A-4E87-B47B-B7CB0B134E4E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7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41C6-1B62-430E-B01F-759472F95E94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1748" y="844492"/>
            <a:ext cx="87416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90" y="227773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81891" y="1066800"/>
            <a:ext cx="85621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Всероссийский фестиваль музеев образовательных организаций </a:t>
            </a:r>
          </a:p>
          <a:p>
            <a:pPr defTabSz="457200"/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«Без срока давности»</a:t>
            </a:r>
          </a:p>
          <a:p>
            <a:pPr defTabSz="457200"/>
            <a:r>
              <a:rPr lang="ru-RU" sz="4000" b="1" dirty="0" smtClean="0">
                <a:solidFill>
                  <a:srgbClr val="707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</a:t>
            </a:r>
            <a:endParaRPr lang="ru-RU" sz="4400" b="1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8656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95" y="3286933"/>
            <a:ext cx="3740657" cy="31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" y="-29116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5" y="167789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D2C05-F6F6-4C60-A26A-BDE10AE66C33}"/>
              </a:ext>
            </a:extLst>
          </p:cNvPr>
          <p:cNvSpPr txBox="1"/>
          <p:nvPr/>
        </p:nvSpPr>
        <p:spPr>
          <a:xfrm>
            <a:off x="1633444" y="-29116"/>
            <a:ext cx="933651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-635" algn="ctr">
              <a:spcAft>
                <a:spcPts val="25"/>
              </a:spcAft>
            </a:pPr>
            <a:r>
              <a:rPr lang="ru-RU" sz="4800" b="1" dirty="0">
                <a:solidFill>
                  <a:srgbClr val="4E54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4800" b="1" dirty="0" smtClean="0">
              <a:solidFill>
                <a:srgbClr val="4E54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spcAft>
                <a:spcPts val="25"/>
              </a:spcAft>
            </a:pPr>
            <a:r>
              <a:rPr lang="ru-RU" sz="4800" b="1" dirty="0" smtClean="0">
                <a:solidFill>
                  <a:srgbClr val="4E54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4E54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Полная информация на сайтах Координаторов</a:t>
            </a:r>
          </a:p>
          <a:p>
            <a:pPr indent="449580"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Костромская область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Московская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область</a:t>
            </a:r>
          </a:p>
          <a:p>
            <a:pPr indent="449580"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Омская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область</a:t>
            </a:r>
          </a:p>
          <a:p>
            <a:pPr indent="449580"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Пермский край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Рязанская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область</a:t>
            </a:r>
          </a:p>
          <a:p>
            <a:pPr indent="449580"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b="1" dirty="0">
              <a:solidFill>
                <a:srgbClr val="4E54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64" y="4884228"/>
            <a:ext cx="2038553" cy="1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3" y="117815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21003"/>
            <a:ext cx="2743200" cy="365125"/>
          </a:xfrm>
        </p:spPr>
        <p:txBody>
          <a:bodyPr/>
          <a:lstStyle/>
          <a:p>
            <a:fld id="{52FC1826-6265-48EA-935A-AC2F9D06573D}" type="slidenum">
              <a:rPr lang="ru-RU" smtClean="0"/>
              <a:t>2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93929-2A1A-467E-BBD9-96786BB69A32}"/>
              </a:ext>
            </a:extLst>
          </p:cNvPr>
          <p:cNvSpPr txBox="1"/>
          <p:nvPr/>
        </p:nvSpPr>
        <p:spPr>
          <a:xfrm>
            <a:off x="267085" y="2516697"/>
            <a:ext cx="8398743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450215" algn="just">
              <a:lnSpc>
                <a:spcPct val="150000"/>
              </a:lnSpc>
              <a:spcAft>
                <a:spcPts val="25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3510" indent="450215" algn="just">
              <a:lnSpc>
                <a:spcPct val="150000"/>
              </a:lnSpc>
              <a:spcAft>
                <a:spcPts val="25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3510" indent="450215" algn="just">
              <a:lnSpc>
                <a:spcPct val="150000"/>
              </a:lnSpc>
              <a:spcAft>
                <a:spcPts val="25"/>
              </a:spcAft>
            </a:pPr>
            <a:endParaRPr lang="ru-RU" sz="1600" dirty="0">
              <a:solidFill>
                <a:srgbClr val="4E54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7" y="1219200"/>
            <a:ext cx="4529130" cy="3798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4320" t="18388" r="47670" b="20187"/>
          <a:stretch/>
        </p:blipFill>
        <p:spPr>
          <a:xfrm>
            <a:off x="6146201" y="63264"/>
            <a:ext cx="5100919" cy="66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3" y="216262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D2C05-F6F6-4C60-A26A-BDE10AE66C33}"/>
              </a:ext>
            </a:extLst>
          </p:cNvPr>
          <p:cNvSpPr txBox="1"/>
          <p:nvPr/>
        </p:nvSpPr>
        <p:spPr>
          <a:xfrm>
            <a:off x="807252" y="243841"/>
            <a:ext cx="10714188" cy="1132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r>
              <a:rPr lang="ru-RU" sz="3600" b="1" i="1" dirty="0" smtClean="0">
                <a:solidFill>
                  <a:srgbClr val="4E54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3600" b="1" i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Фестиваля</a:t>
            </a:r>
            <a:r>
              <a:rPr lang="ru-RU" sz="3600" b="1" i="1" dirty="0" smtClean="0">
                <a:solidFill>
                  <a:srgbClr val="4E54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143510" indent="-635">
              <a:lnSpc>
                <a:spcPct val="200000"/>
              </a:lnSpc>
              <a:spcAft>
                <a:spcPts val="25"/>
              </a:spcAft>
            </a:pPr>
            <a:r>
              <a:rPr lang="ru-RU" sz="2800" b="1" i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Общеобразовательные организации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 1 категория</a:t>
            </a:r>
            <a:endParaRPr lang="ru-RU" sz="2800" b="1" i="1" dirty="0" smtClean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>
              <a:lnSpc>
                <a:spcPct val="200000"/>
              </a:lnSpc>
              <a:spcAft>
                <a:spcPts val="25"/>
              </a:spcAft>
            </a:pPr>
            <a:r>
              <a:rPr lang="ru-RU" sz="2800" b="1" i="1" dirty="0" smtClean="0">
                <a:solidFill>
                  <a:srgbClr val="4E54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Профессиональные образовательные организации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</a:t>
            </a:r>
          </a:p>
          <a:p>
            <a:pPr marR="143510" indent="-635">
              <a:lnSpc>
                <a:spcPct val="20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категория </a:t>
            </a:r>
            <a:endParaRPr lang="ru-RU" sz="2800" b="1" i="1" dirty="0" smtClean="0">
              <a:solidFill>
                <a:srgbClr val="4E54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>
              <a:lnSpc>
                <a:spcPct val="200000"/>
              </a:lnSpc>
              <a:spcAft>
                <a:spcPts val="25"/>
              </a:spcAft>
            </a:pPr>
            <a:r>
              <a:rPr lang="ru-RU" sz="2800" b="1" i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Образовательные организации высшего образования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 3 категория</a:t>
            </a:r>
            <a:endParaRPr lang="ru-RU" sz="2800" b="1" i="1" dirty="0" smtClean="0">
              <a:solidFill>
                <a:srgbClr val="4E54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lnSpc>
                <a:spcPct val="200000"/>
              </a:lnSpc>
              <a:spcAft>
                <a:spcPts val="25"/>
              </a:spcAft>
            </a:pPr>
            <a:endParaRPr lang="ru-RU" sz="3600" b="1" i="1" dirty="0">
              <a:solidFill>
                <a:srgbClr val="71775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endParaRPr lang="ru-RU" sz="3600" b="1" i="1" dirty="0" smtClean="0">
              <a:solidFill>
                <a:srgbClr val="71775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endParaRPr lang="ru-RU" sz="3600" b="1" i="1" dirty="0">
              <a:solidFill>
                <a:srgbClr val="71775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endParaRPr lang="ru-RU" sz="3600" b="1" i="1" dirty="0" smtClean="0">
              <a:solidFill>
                <a:srgbClr val="71775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endParaRPr lang="ru-RU" sz="3600" b="1" i="1" dirty="0">
              <a:solidFill>
                <a:srgbClr val="71775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endParaRPr lang="ru-RU" sz="3600" b="1" i="1" dirty="0" smtClean="0">
              <a:solidFill>
                <a:srgbClr val="71775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endParaRPr lang="ru-RU" sz="3600" b="1" i="1" dirty="0">
              <a:solidFill>
                <a:srgbClr val="71775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94" y="4746171"/>
            <a:ext cx="2038553" cy="1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" y="127000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440373-B813-45C3-8271-1B3C958AEB56}"/>
              </a:ext>
            </a:extLst>
          </p:cNvPr>
          <p:cNvSpPr txBox="1"/>
          <p:nvPr/>
        </p:nvSpPr>
        <p:spPr>
          <a:xfrm>
            <a:off x="600891" y="792481"/>
            <a:ext cx="120613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450215" algn="just">
              <a:lnSpc>
                <a:spcPct val="150000"/>
              </a:lnSpc>
              <a:spcAft>
                <a:spcPts val="25"/>
              </a:spcAft>
            </a:pP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 </a:t>
            </a: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проводится в </a:t>
            </a: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три этапа</a:t>
            </a: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600" b="1" i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i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Первый </a:t>
            </a:r>
            <a:r>
              <a:rPr lang="ru-RU" sz="2800" b="1" i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</a:t>
            </a:r>
            <a:r>
              <a:rPr lang="ru-RU" sz="28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онкурс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концепций экспозиций музеев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‒ 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</a:t>
            </a:r>
            <a:r>
              <a:rPr lang="ru-RU" sz="28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февраля ‒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марта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в номинациях: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«Музей»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«Виртуальный музей»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«Выставка»</a:t>
            </a:r>
            <a:endParaRPr lang="ru-RU" sz="2800" b="1" dirty="0" smtClean="0">
              <a:solidFill>
                <a:srgbClr val="4E543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endParaRPr lang="ru-RU" sz="2400" b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3" y="4929051"/>
            <a:ext cx="2038553" cy="1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" y="127000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440373-B813-45C3-8271-1B3C958AEB56}"/>
              </a:ext>
            </a:extLst>
          </p:cNvPr>
          <p:cNvSpPr txBox="1"/>
          <p:nvPr/>
        </p:nvSpPr>
        <p:spPr>
          <a:xfrm>
            <a:off x="493059" y="792481"/>
            <a:ext cx="1232647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450215" algn="just">
              <a:lnSpc>
                <a:spcPct val="150000"/>
              </a:lnSpc>
              <a:spcAft>
                <a:spcPts val="25"/>
              </a:spcAft>
            </a:pP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 </a:t>
            </a: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проводится в </a:t>
            </a: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три этапа</a:t>
            </a: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600" b="1" i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i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Второй </a:t>
            </a:r>
            <a:r>
              <a:rPr lang="ru-RU" sz="2800" b="1" i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 создание (обновление) музейных   экспозиций 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‒ 31 марта 2022 г.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финалистов для участия в </a:t>
            </a:r>
            <a:r>
              <a:rPr lang="en-US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этапе Фестиваля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Загрузка конкурсных материалов через личный кабинет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Координатора (31 марта)</a:t>
            </a:r>
            <a:endParaRPr lang="ru-RU" sz="2800" b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endParaRPr lang="ru-RU" sz="2400" b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3" y="4929051"/>
            <a:ext cx="2038553" cy="1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" y="127000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440373-B813-45C3-8271-1B3C958AEB56}"/>
              </a:ext>
            </a:extLst>
          </p:cNvPr>
          <p:cNvSpPr txBox="1"/>
          <p:nvPr/>
        </p:nvSpPr>
        <p:spPr>
          <a:xfrm>
            <a:off x="600891" y="792481"/>
            <a:ext cx="1206137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450215" algn="just">
              <a:lnSpc>
                <a:spcPct val="150000"/>
              </a:lnSpc>
              <a:spcAft>
                <a:spcPts val="25"/>
              </a:spcAft>
            </a:pP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 </a:t>
            </a: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проводится в </a:t>
            </a: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три этапа</a:t>
            </a: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600" b="1" i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endParaRPr lang="ru-RU" sz="2800" b="1" i="1" dirty="0" smtClean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i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Третий этап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 конкурсный отбор музейных экспозиций ‒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en-US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</a:t>
            </a:r>
            <a:r>
              <a:rPr lang="en-US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апреля 2022 г. 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финалистов Фестиваля (абсолютные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победители ‒ 3 музея; призеры ‒ 30 музеев)</a:t>
            </a:r>
            <a:r>
              <a:rPr lang="en-US" sz="28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4E543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endParaRPr lang="en-US" sz="2800" b="1" dirty="0" smtClean="0">
              <a:solidFill>
                <a:srgbClr val="71775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endParaRPr lang="ru-RU" sz="2800" b="1" dirty="0">
              <a:solidFill>
                <a:srgbClr val="71775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endParaRPr lang="ru-RU" sz="2400" b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3" y="4929051"/>
            <a:ext cx="2038553" cy="1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80" y="294727"/>
            <a:ext cx="1732908" cy="1204372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" y="1270000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440373-B813-45C3-8271-1B3C958AEB56}"/>
              </a:ext>
            </a:extLst>
          </p:cNvPr>
          <p:cNvSpPr txBox="1"/>
          <p:nvPr/>
        </p:nvSpPr>
        <p:spPr>
          <a:xfrm>
            <a:off x="582705" y="705394"/>
            <a:ext cx="116092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450215" algn="just">
              <a:spcAft>
                <a:spcPts val="25"/>
              </a:spcAft>
            </a:pP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личный кабинет Координатора </a:t>
            </a:r>
          </a:p>
          <a:p>
            <a:pPr marR="143510" indent="450215" algn="just">
              <a:spcAft>
                <a:spcPts val="25"/>
              </a:spcAft>
            </a:pP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загружается 3 работы  </a:t>
            </a:r>
          </a:p>
          <a:p>
            <a:pPr marR="143510" indent="450215" algn="just">
              <a:spcAft>
                <a:spcPts val="25"/>
              </a:spcAft>
            </a:pPr>
            <a:r>
              <a:rPr lang="ru-RU" sz="3600" b="1" dirty="0" smtClean="0">
                <a:solidFill>
                  <a:srgbClr val="4E54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 одной в каждой категории)</a:t>
            </a:r>
            <a:endParaRPr lang="ru-RU" sz="3600" b="1" dirty="0">
              <a:solidFill>
                <a:srgbClr val="4E543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Конкурсная заявка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Концепция музея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Видеоролик-презентация (разрешение 720 р (</a:t>
            </a:r>
            <a:r>
              <a:rPr lang="en-US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HD Ready) </a:t>
            </a: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выше до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5 минут)</a:t>
            </a:r>
          </a:p>
          <a:p>
            <a:pPr marR="143510" indent="450215">
              <a:lnSpc>
                <a:spcPct val="150000"/>
              </a:lnSpc>
              <a:spcAft>
                <a:spcPts val="25"/>
              </a:spcAft>
            </a:pP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Паспорт музея</a:t>
            </a:r>
            <a:r>
              <a:rPr lang="en-US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формате .</a:t>
            </a:r>
            <a:r>
              <a:rPr lang="en-US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 /.</a:t>
            </a:r>
            <a:r>
              <a:rPr lang="en-US" sz="2400" b="1" dirty="0" err="1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docx</a:t>
            </a:r>
            <a:r>
              <a:rPr lang="en-US" sz="2400" b="1" dirty="0" smtClean="0">
                <a:solidFill>
                  <a:srgbClr val="4E54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4E543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23" y="4929051"/>
            <a:ext cx="2038553" cy="1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7687" y="999492"/>
            <a:ext cx="8741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6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552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765" y="284258"/>
            <a:ext cx="10165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E5436"/>
                </a:solidFill>
                <a:latin typeface="+mj-lt"/>
                <a:cs typeface="Arial" panose="020B0604020202020204" pitchFamily="34" charset="0"/>
              </a:rPr>
              <a:t>Информация на региональных сайтах</a:t>
            </a:r>
          </a:p>
          <a:p>
            <a:r>
              <a:rPr lang="ru-RU" sz="4400" dirty="0" smtClean="0">
                <a:solidFill>
                  <a:srgbClr val="4E5436"/>
                </a:solidFill>
                <a:latin typeface="+mj-lt"/>
              </a:rPr>
              <a:t>Костромская область</a:t>
            </a:r>
            <a:endParaRPr lang="ru-RU" sz="4400" dirty="0">
              <a:solidFill>
                <a:srgbClr val="4E5436"/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07" y="4893192"/>
            <a:ext cx="2038553" cy="1709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5080" t="13033" r="31617" b="25883"/>
          <a:stretch/>
        </p:blipFill>
        <p:spPr>
          <a:xfrm>
            <a:off x="818351" y="1687158"/>
            <a:ext cx="8808404" cy="47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" y="-29116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CC82966-010E-497D-8A7E-87F21CE7D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" y="293758"/>
            <a:ext cx="644670" cy="7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МПГУ">
            <a:extLst>
              <a:ext uri="{FF2B5EF4-FFF2-40B4-BE49-F238E27FC236}">
                <a16:creationId xmlns:a16="http://schemas.microsoft.com/office/drawing/2014/main" id="{7EA06E1B-BA28-4D6F-B7FB-CBAD36D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5" y="167789"/>
            <a:ext cx="860729" cy="8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D2C05-F6F6-4C60-A26A-BDE10AE66C33}"/>
              </a:ext>
            </a:extLst>
          </p:cNvPr>
          <p:cNvSpPr txBox="1"/>
          <p:nvPr/>
        </p:nvSpPr>
        <p:spPr>
          <a:xfrm>
            <a:off x="1633444" y="-29116"/>
            <a:ext cx="9336511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4E54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на региональных сайтах</a:t>
            </a:r>
          </a:p>
          <a:p>
            <a:pPr lvl="0"/>
            <a:r>
              <a:rPr lang="ru-RU" sz="3600" dirty="0" smtClean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Рязанская </a:t>
            </a:r>
            <a:r>
              <a:rPr lang="ru-RU" sz="3600" dirty="0">
                <a:solidFill>
                  <a:srgbClr val="4E5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</a:p>
          <a:p>
            <a:pPr marR="143510" indent="-635" algn="ctr">
              <a:lnSpc>
                <a:spcPct val="150000"/>
              </a:lnSpc>
              <a:spcAft>
                <a:spcPts val="25"/>
              </a:spcAft>
            </a:pPr>
            <a:endParaRPr lang="ru-RU" sz="2800" b="1" dirty="0">
              <a:solidFill>
                <a:srgbClr val="4E54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38774" t="7168" r="17990" b="33052"/>
          <a:stretch/>
        </p:blipFill>
        <p:spPr>
          <a:xfrm>
            <a:off x="2754724" y="1515171"/>
            <a:ext cx="6568569" cy="5108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29" y="3691922"/>
            <a:ext cx="2038553" cy="1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107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Наумченко Сергей Александрович</dc:creator>
  <cp:lastModifiedBy>Пользователь</cp:lastModifiedBy>
  <cp:revision>192</cp:revision>
  <dcterms:created xsi:type="dcterms:W3CDTF">2021-11-09T09:16:14Z</dcterms:created>
  <dcterms:modified xsi:type="dcterms:W3CDTF">2022-03-15T00:15:28Z</dcterms:modified>
</cp:coreProperties>
</file>