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95" r:id="rId3"/>
    <p:sldId id="314" r:id="rId4"/>
    <p:sldId id="313" r:id="rId5"/>
    <p:sldId id="315" r:id="rId6"/>
    <p:sldId id="316" r:id="rId7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717A56"/>
    <a:srgbClr val="79B9BB"/>
    <a:srgbClr val="1036A0"/>
    <a:srgbClr val="244830"/>
    <a:srgbClr val="F55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44" autoAdjust="0"/>
  </p:normalViewPr>
  <p:slideViewPr>
    <p:cSldViewPr snapToGrid="0">
      <p:cViewPr varScale="1">
        <p:scale>
          <a:sx n="66" d="100"/>
          <a:sy n="66" d="100"/>
        </p:scale>
        <p:origin x="10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2251C-C751-4865-B076-CC9FAC6359B3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6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A0098-0F17-4C18-8BCD-8D14C3FCB0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Предложение по корректировке и дополнению номинаций (АССУЛ)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A0098-0F17-4C18-8BCD-8D14C3FCB07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448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Предложение по корректировке и дополнению номинаций (АССУЛ)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A0098-0F17-4C18-8BCD-8D14C3FCB07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64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Предложение по корректировке и дополнению номинаций (АССУЛ)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A0098-0F17-4C18-8BCD-8D14C3FCB075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299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42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47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8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42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84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55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85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5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61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22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E3A5AC7-21AC-4C66-98EC-300C8166B4D0}" type="datetimeFigureOut">
              <a:rPr lang="ru-RU" smtClean="0"/>
              <a:pPr/>
              <a:t>24.12.2021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737ADB8-3A08-41BB-8883-0A4204C88B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82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56100" y="1275346"/>
            <a:ext cx="5282974" cy="3411969"/>
          </a:xfrm>
        </p:spPr>
        <p:txBody>
          <a:bodyPr anchor="b">
            <a:normAutofit fontScale="90000"/>
          </a:bodyPr>
          <a:lstStyle/>
          <a:p>
            <a:br>
              <a:rPr lang="en-US" sz="3400" dirty="0">
                <a:solidFill>
                  <a:schemeClr val="tx1"/>
                </a:solidFill>
              </a:rPr>
            </a:br>
            <a:r>
              <a:rPr lang="ru-RU" sz="5400" b="1" dirty="0">
                <a:solidFill>
                  <a:schemeClr val="tx1"/>
                </a:solidFill>
              </a:rPr>
              <a:t>жанровое и языковое своеобразие сочинения</a:t>
            </a:r>
            <a:br>
              <a:rPr lang="ru-RU" sz="3400" dirty="0">
                <a:solidFill>
                  <a:schemeClr val="tx1"/>
                </a:solidFill>
              </a:rPr>
            </a:br>
            <a:endParaRPr lang="ru-RU" sz="3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56100" y="4687316"/>
            <a:ext cx="4972512" cy="1517088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FFFFFF"/>
                </a:solidFill>
              </a:rPr>
              <a:t>2021-2022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4A1598B-1957-47CF-AAF4-F7A36DA0E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9" t="13417" r="9896" b="26514"/>
          <a:stretch/>
        </p:blipFill>
        <p:spPr>
          <a:xfrm>
            <a:off x="663388" y="1935233"/>
            <a:ext cx="3972222" cy="298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211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51804-8813-4A1A-8025-8A69BA21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096" y="121759"/>
            <a:ext cx="10084904" cy="1609344"/>
          </a:xfrm>
        </p:spPr>
        <p:txBody>
          <a:bodyPr>
            <a:normAutofit/>
          </a:bodyPr>
          <a:lstStyle/>
          <a:p>
            <a:pPr algn="r"/>
            <a:r>
              <a:rPr lang="ru-RU" sz="3600" dirty="0"/>
              <a:t>2020-2021 г. </a:t>
            </a:r>
            <a:r>
              <a:rPr lang="ru-RU" sz="4400" dirty="0" err="1"/>
              <a:t>ВЫБОр</a:t>
            </a:r>
            <a:r>
              <a:rPr lang="ru-RU" sz="4400" dirty="0"/>
              <a:t> жанра сочинения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122ECD1-9155-4E8D-AA0A-E066B6B8B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68701"/>
              </p:ext>
            </p:extLst>
          </p:nvPr>
        </p:nvGraphicFramePr>
        <p:xfrm>
          <a:off x="89835" y="1801545"/>
          <a:ext cx="12012330" cy="4934696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12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9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384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63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09978">
                <a:tc gridSpan="10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/>
                        <a:t>Жанр сочинения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8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Рассказ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Письмо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Сказка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Дневник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Очерк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Репортаж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Интервью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Эссе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Заочная экскурсия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Рецензия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96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Выбор участников регионального этапа (чел.)</a:t>
                      </a:r>
                      <a:endParaRPr kumimoji="0" lang="ru-RU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7641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1969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866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855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3198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1014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1072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6038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221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367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767929527"/>
                  </a:ext>
                </a:extLst>
              </a:tr>
              <a:tr h="50417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Выбор участников федерального этапа (чел.)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1171852"/>
                  </a:ext>
                </a:extLst>
              </a:tr>
              <a:tr h="728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123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272466912"/>
                  </a:ext>
                </a:extLst>
              </a:tr>
              <a:tr h="484958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Выбор победителей и призеров федерального этапа (чел.)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322568"/>
                  </a:ext>
                </a:extLst>
              </a:tr>
              <a:tr h="728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509764545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F3AE49C-B426-4187-92DA-5005B2D4BFD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461" y="94814"/>
            <a:ext cx="1761897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7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51804-8813-4A1A-8025-8A69BA21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974" y="94813"/>
            <a:ext cx="11208026" cy="1706731"/>
          </a:xfrm>
        </p:spPr>
        <p:txBody>
          <a:bodyPr>
            <a:normAutofit/>
          </a:bodyPr>
          <a:lstStyle/>
          <a:p>
            <a:pPr algn="r"/>
            <a:r>
              <a:rPr lang="ru-RU" sz="3600" dirty="0"/>
              <a:t>2021-2022 г</a:t>
            </a:r>
            <a:r>
              <a:rPr lang="ru-RU" sz="4800" dirty="0"/>
              <a:t>. </a:t>
            </a:r>
            <a:r>
              <a:rPr lang="ru-RU" sz="4400" dirty="0" err="1"/>
              <a:t>ВЫБОр</a:t>
            </a:r>
            <a:r>
              <a:rPr lang="ru-RU" sz="4400" dirty="0"/>
              <a:t> жанра сочинения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122ECD1-9155-4E8D-AA0A-E066B6B8B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111145"/>
              </p:ext>
            </p:extLst>
          </p:nvPr>
        </p:nvGraphicFramePr>
        <p:xfrm>
          <a:off x="2" y="1801545"/>
          <a:ext cx="12191999" cy="504681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30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852">
                  <a:extLst>
                    <a:ext uri="{9D8B030D-6E8A-4147-A177-3AD203B41FA5}">
                      <a16:colId xmlns:a16="http://schemas.microsoft.com/office/drawing/2014/main" val="2272782354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4256305910"/>
                    </a:ext>
                  </a:extLst>
                </a:gridCol>
                <a:gridCol w="1152939">
                  <a:extLst>
                    <a:ext uri="{9D8B030D-6E8A-4147-A177-3AD203B41FA5}">
                      <a16:colId xmlns:a16="http://schemas.microsoft.com/office/drawing/2014/main" val="762015198"/>
                    </a:ext>
                  </a:extLst>
                </a:gridCol>
                <a:gridCol w="1133061">
                  <a:extLst>
                    <a:ext uri="{9D8B030D-6E8A-4147-A177-3AD203B41FA5}">
                      <a16:colId xmlns:a16="http://schemas.microsoft.com/office/drawing/2014/main" val="2499917176"/>
                    </a:ext>
                  </a:extLst>
                </a:gridCol>
                <a:gridCol w="725556">
                  <a:extLst>
                    <a:ext uri="{9D8B030D-6E8A-4147-A177-3AD203B41FA5}">
                      <a16:colId xmlns:a16="http://schemas.microsoft.com/office/drawing/2014/main" val="3094922768"/>
                    </a:ext>
                  </a:extLst>
                </a:gridCol>
                <a:gridCol w="1212574">
                  <a:extLst>
                    <a:ext uri="{9D8B030D-6E8A-4147-A177-3AD203B41FA5}">
                      <a16:colId xmlns:a16="http://schemas.microsoft.com/office/drawing/2014/main" val="1238829628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1137840973"/>
                    </a:ext>
                  </a:extLst>
                </a:gridCol>
                <a:gridCol w="1005572">
                  <a:extLst>
                    <a:ext uri="{9D8B030D-6E8A-4147-A177-3AD203B41FA5}">
                      <a16:colId xmlns:a16="http://schemas.microsoft.com/office/drawing/2014/main" val="249947387"/>
                    </a:ext>
                  </a:extLst>
                </a:gridCol>
                <a:gridCol w="1128029">
                  <a:extLst>
                    <a:ext uri="{9D8B030D-6E8A-4147-A177-3AD203B41FA5}">
                      <a16:colId xmlns:a16="http://schemas.microsoft.com/office/drawing/2014/main" val="2430405578"/>
                    </a:ext>
                  </a:extLst>
                </a:gridCol>
              </a:tblGrid>
              <a:tr h="509978">
                <a:tc gridSpan="10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/>
                        <a:t>Жанр сочинения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8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Рассказ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Письмо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Сказка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Дневник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Очерк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Репортаж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Интервью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Эссе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Заочная экскурсия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Рецензия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Притча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2021-22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Путевые заметки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2021-22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96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Выбор участников регионального этапа (чел.)</a:t>
                      </a:r>
                      <a:endParaRPr kumimoji="0" lang="ru-RU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767929527"/>
                  </a:ext>
                </a:extLst>
              </a:tr>
              <a:tr h="504175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Выбор участников федерального этапа (чел.)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4101171852"/>
                  </a:ext>
                </a:extLst>
              </a:tr>
              <a:tr h="728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272466912"/>
                  </a:ext>
                </a:extLst>
              </a:tr>
              <a:tr h="484958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Выбор победителей и призеров федерального этапа (чел.)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632322568"/>
                  </a:ext>
                </a:extLst>
              </a:tr>
              <a:tr h="728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509764545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F3AE49C-B426-4187-92DA-5005B2D4BFD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461" y="94814"/>
            <a:ext cx="1761897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2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51804-8813-4A1A-8025-8A69BA21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68" y="-168964"/>
            <a:ext cx="11565835" cy="2007704"/>
          </a:xfrm>
        </p:spPr>
        <p:txBody>
          <a:bodyPr>
            <a:normAutofit/>
          </a:bodyPr>
          <a:lstStyle/>
          <a:p>
            <a:pPr algn="r"/>
            <a:r>
              <a:rPr lang="ru-RU" sz="3600" dirty="0"/>
              <a:t>2021-2022 г.</a:t>
            </a:r>
            <a:r>
              <a:rPr lang="ru-RU" sz="4400" dirty="0"/>
              <a:t> </a:t>
            </a:r>
            <a:r>
              <a:rPr lang="ru-RU" sz="4000" dirty="0" err="1"/>
              <a:t>В</a:t>
            </a:r>
            <a:r>
              <a:rPr lang="ru-RU" sz="4000" dirty="0" err="1">
                <a:solidFill>
                  <a:schemeClr val="tx1"/>
                </a:solidFill>
              </a:rPr>
              <a:t>ЫБОр</a:t>
            </a:r>
            <a:r>
              <a:rPr lang="ru-RU" sz="4000" dirty="0"/>
              <a:t> жанра сочинения  в соответствии с тематическим направлением (примеры)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122ECD1-9155-4E8D-AA0A-E066B6B8B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279493"/>
              </p:ext>
            </p:extLst>
          </p:nvPr>
        </p:nvGraphicFramePr>
        <p:xfrm>
          <a:off x="0" y="1825458"/>
          <a:ext cx="12192002" cy="491583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3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678">
                  <a:extLst>
                    <a:ext uri="{9D8B030D-6E8A-4147-A177-3AD203B41FA5}">
                      <a16:colId xmlns:a16="http://schemas.microsoft.com/office/drawing/2014/main" val="2275498155"/>
                    </a:ext>
                  </a:extLst>
                </a:gridCol>
                <a:gridCol w="810773">
                  <a:extLst>
                    <a:ext uri="{9D8B030D-6E8A-4147-A177-3AD203B41FA5}">
                      <a16:colId xmlns:a16="http://schemas.microsoft.com/office/drawing/2014/main" val="3956069928"/>
                    </a:ext>
                  </a:extLst>
                </a:gridCol>
                <a:gridCol w="1175621">
                  <a:extLst>
                    <a:ext uri="{9D8B030D-6E8A-4147-A177-3AD203B41FA5}">
                      <a16:colId xmlns:a16="http://schemas.microsoft.com/office/drawing/2014/main" val="2729043153"/>
                    </a:ext>
                  </a:extLst>
                </a:gridCol>
                <a:gridCol w="1256699">
                  <a:extLst>
                    <a:ext uri="{9D8B030D-6E8A-4147-A177-3AD203B41FA5}">
                      <a16:colId xmlns:a16="http://schemas.microsoft.com/office/drawing/2014/main" val="757612509"/>
                    </a:ext>
                  </a:extLst>
                </a:gridCol>
                <a:gridCol w="729695">
                  <a:extLst>
                    <a:ext uri="{9D8B030D-6E8A-4147-A177-3AD203B41FA5}">
                      <a16:colId xmlns:a16="http://schemas.microsoft.com/office/drawing/2014/main" val="1168493835"/>
                    </a:ext>
                  </a:extLst>
                </a:gridCol>
                <a:gridCol w="963687">
                  <a:extLst>
                    <a:ext uri="{9D8B030D-6E8A-4147-A177-3AD203B41FA5}">
                      <a16:colId xmlns:a16="http://schemas.microsoft.com/office/drawing/2014/main" val="892395669"/>
                    </a:ext>
                  </a:extLst>
                </a:gridCol>
                <a:gridCol w="11280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28028">
                  <a:extLst>
                    <a:ext uri="{9D8B030D-6E8A-4147-A177-3AD203B41FA5}">
                      <a16:colId xmlns:a16="http://schemas.microsoft.com/office/drawing/2014/main" val="2519903597"/>
                    </a:ext>
                  </a:extLst>
                </a:gridCol>
                <a:gridCol w="1128028">
                  <a:extLst>
                    <a:ext uri="{9D8B030D-6E8A-4147-A177-3AD203B41FA5}">
                      <a16:colId xmlns:a16="http://schemas.microsoft.com/office/drawing/2014/main" val="2458952928"/>
                    </a:ext>
                  </a:extLst>
                </a:gridCol>
              </a:tblGrid>
              <a:tr h="392629">
                <a:tc gridSpan="1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i="1" dirty="0"/>
                        <a:t>Великая Отечественная война в истории семьи участника Конкурса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15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Рассказ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Письмо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Сказка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Дневник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Очерк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Репортаж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Интервью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Эссе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Заочная экскурсия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Рецензия</a:t>
                      </a: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Притча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Путевые заметки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703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Подвиг педагога в Великой Отечественной войне</a:t>
                      </a: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75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767929527"/>
                  </a:ext>
                </a:extLst>
              </a:tr>
              <a:tr h="388160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Дети в истории Великой Отечественной войны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4101171852"/>
                  </a:ext>
                </a:extLst>
              </a:tr>
              <a:tr h="9687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 anchorCtr="1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272466912"/>
                  </a:ext>
                </a:extLst>
              </a:tr>
              <a:tr h="373366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632322568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F3AE49C-B426-4187-92DA-5005B2D4BFD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8357" y="273718"/>
            <a:ext cx="1761897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9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339548" y="874643"/>
            <a:ext cx="8852452" cy="1679714"/>
          </a:xfrm>
        </p:spPr>
        <p:txBody>
          <a:bodyPr>
            <a:normAutofit fontScale="90000"/>
          </a:bodyPr>
          <a:lstStyle/>
          <a:p>
            <a:br>
              <a:rPr lang="ru-RU" sz="4400" dirty="0"/>
            </a:br>
            <a:r>
              <a:rPr lang="ru-RU" sz="4000" dirty="0"/>
              <a:t>одна из номинаций федерального этапа конкурса:</a:t>
            </a:r>
            <a:br>
              <a:rPr lang="ru-RU" sz="4000" dirty="0"/>
            </a:br>
            <a:br>
              <a:rPr lang="ru-RU" sz="4000" dirty="0"/>
            </a:b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idx="4294967295"/>
          </p:nvPr>
        </p:nvSpPr>
        <p:spPr>
          <a:xfrm>
            <a:off x="377687" y="2922104"/>
            <a:ext cx="11092071" cy="3250096"/>
          </a:xfrm>
        </p:spPr>
        <p:txBody>
          <a:bodyPr>
            <a:normAutofit/>
          </a:bodyPr>
          <a:lstStyle/>
          <a:p>
            <a:r>
              <a:rPr lang="ru-RU" sz="36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ea typeface="+mj-ea"/>
                <a:cs typeface="+mj-cs"/>
              </a:rPr>
              <a:t>за богатство и выразительность русского языка, </a:t>
            </a:r>
          </a:p>
          <a:p>
            <a:br>
              <a:rPr lang="ru-RU" sz="36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ea typeface="+mj-ea"/>
                <a:cs typeface="+mj-cs"/>
              </a:rPr>
            </a:br>
            <a:r>
              <a:rPr lang="ru-RU" sz="36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ea typeface="+mj-ea"/>
                <a:cs typeface="+mj-cs"/>
              </a:rPr>
              <a:t>за своеобразие жанра</a:t>
            </a:r>
            <a:br>
              <a:rPr lang="ru-RU" sz="36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ea typeface="+mj-ea"/>
                <a:cs typeface="+mj-cs"/>
              </a:rPr>
            </a:br>
            <a:r>
              <a:rPr lang="ru-RU" sz="36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ea typeface="+mj-ea"/>
                <a:cs typeface="+mj-cs"/>
              </a:rPr>
              <a:t>конкурсного сочинения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2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447261" y="3339548"/>
            <a:ext cx="11744739" cy="1530626"/>
          </a:xfrm>
        </p:spPr>
        <p:txBody>
          <a:bodyPr>
            <a:noAutofit/>
          </a:bodyPr>
          <a:lstStyle/>
          <a:p>
            <a:r>
              <a:rPr lang="ru-RU" sz="2800" dirty="0"/>
              <a:t>- Наличие в сочинении признаков выбранного стиля;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-стилевое единство;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- богатство лексики;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- разнообразие синтаксических конструкций;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- точность, ясность и выразительность речи;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- целесообразность использования языковых средств</a:t>
            </a:r>
            <a:r>
              <a:rPr lang="ru-RU" sz="2800" b="1" dirty="0"/>
              <a:t>.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2146852" y="188843"/>
            <a:ext cx="9939130" cy="2067340"/>
          </a:xfrm>
        </p:spPr>
        <p:txBody>
          <a:bodyPr>
            <a:noAutofit/>
          </a:bodyPr>
          <a:lstStyle/>
          <a:p>
            <a:pPr lvl="3"/>
            <a:r>
              <a:rPr lang="ru-RU" sz="3600" dirty="0"/>
              <a:t>Один из критериев оценки конкурсных сочинений: жанровое и языковое своеобразие сочинения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95026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ерево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3342</TotalTime>
  <Words>306</Words>
  <Application>Microsoft Office PowerPoint</Application>
  <PresentationFormat>Широкоэкранный</PresentationFormat>
  <Paragraphs>117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Cambria</vt:lpstr>
      <vt:lpstr>Rockwell</vt:lpstr>
      <vt:lpstr>Rockwell Condensed</vt:lpstr>
      <vt:lpstr>Wingdings</vt:lpstr>
      <vt:lpstr>Дерево</vt:lpstr>
      <vt:lpstr> жанровое и языковое своеобразие сочинения </vt:lpstr>
      <vt:lpstr>2020-2021 г. ВЫБОр жанра сочинения</vt:lpstr>
      <vt:lpstr>2021-2022 г. ВЫБОр жанра сочинения</vt:lpstr>
      <vt:lpstr>2021-2022 г. ВЫБОр жанра сочинения  в соответствии с тематическим направлением (примеры)</vt:lpstr>
      <vt:lpstr> одна из номинаций федерального этапа конкурса:  </vt:lpstr>
      <vt:lpstr>- Наличие в сочинении признаков выбранного стиля;  -стилевое единство;  - богатство лексики;  - разнообразие синтаксических конструкций;  - точность, ясность и выразительность речи;  - целесообразность использования языковых средств.</vt:lpstr>
    </vt:vector>
  </TitlesOfParts>
  <Company>МПГУ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Третьякова Светлана Владимировна</dc:creator>
  <cp:lastModifiedBy>Пазина Людмила Олеговна</cp:lastModifiedBy>
  <cp:revision>194</cp:revision>
  <cp:lastPrinted>2021-06-04T09:55:46Z</cp:lastPrinted>
  <dcterms:created xsi:type="dcterms:W3CDTF">2021-03-12T12:29:41Z</dcterms:created>
  <dcterms:modified xsi:type="dcterms:W3CDTF">2021-12-24T13:02:59Z</dcterms:modified>
</cp:coreProperties>
</file>