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295" r:id="rId3"/>
    <p:sldId id="314" r:id="rId4"/>
    <p:sldId id="313" r:id="rId5"/>
    <p:sldId id="315" r:id="rId6"/>
    <p:sldId id="316" r:id="rId7"/>
  </p:sldIdLst>
  <p:sldSz cx="12192000" cy="6858000"/>
  <p:notesSz cx="6794500" cy="9931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717A56"/>
    <a:srgbClr val="79B9BB"/>
    <a:srgbClr val="1036A0"/>
    <a:srgbClr val="244830"/>
    <a:srgbClr val="F555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Темный стиль 2 -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C4B1156A-380E-4F78-BDF5-A606A8083BF9}" styleName="Средний стиль 4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544" autoAdjust="0"/>
  </p:normalViewPr>
  <p:slideViewPr>
    <p:cSldViewPr snapToGrid="0">
      <p:cViewPr varScale="1">
        <p:scale>
          <a:sx n="66" d="100"/>
          <a:sy n="66" d="100"/>
        </p:scale>
        <p:origin x="105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8646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52251C-C751-4865-B076-CC9FAC6359B3}" type="datetimeFigureOut">
              <a:rPr lang="ru-RU" smtClean="0"/>
              <a:pPr/>
              <a:t>24.12.2021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7313" y="744538"/>
            <a:ext cx="66198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8646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A0098-0F17-4C18-8BCD-8D14C3FCB07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Предложение по корректировке и дополнению номинаций (АССУЛ)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BA0098-0F17-4C18-8BCD-8D14C3FCB075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74485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Предложение по корректировке и дополнению номинаций (АССУЛ)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BA0098-0F17-4C18-8BCD-8D14C3FCB075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86445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Предложение по корректировке и дополнению номинаций (АССУЛ)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BA0098-0F17-4C18-8BCD-8D14C3FCB075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52999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 cstate="print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 cstate="print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 cstate="print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A5AC7-21AC-4C66-98EC-300C8166B4D0}" type="datetimeFigureOut">
              <a:rPr lang="ru-RU" smtClean="0"/>
              <a:pPr/>
              <a:t>24.12.2021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737ADB8-3A08-41BB-8883-0A4204C88BC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0427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A5AC7-21AC-4C66-98EC-300C8166B4D0}" type="datetimeFigureOut">
              <a:rPr lang="ru-RU" smtClean="0"/>
              <a:pPr/>
              <a:t>24.12.2021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7ADB8-3A08-41BB-8883-0A4204C88BC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5474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A5AC7-21AC-4C66-98EC-300C8166B4D0}" type="datetimeFigureOut">
              <a:rPr lang="ru-RU" smtClean="0"/>
              <a:pPr/>
              <a:t>24.12.2021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7ADB8-3A08-41BB-8883-0A4204C88BC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685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A5AC7-21AC-4C66-98EC-300C8166B4D0}" type="datetimeFigureOut">
              <a:rPr lang="ru-RU" smtClean="0"/>
              <a:pPr/>
              <a:t>24.12.2021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7ADB8-3A08-41BB-8883-0A4204C88BC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6426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 cstate="print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7E3A5AC7-21AC-4C66-98EC-300C8166B4D0}" type="datetimeFigureOut">
              <a:rPr lang="ru-RU" smtClean="0"/>
              <a:pPr/>
              <a:t>24.12.2021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ru-RU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737ADB8-3A08-41BB-8883-0A4204C88BC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3844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A5AC7-21AC-4C66-98EC-300C8166B4D0}" type="datetimeFigureOut">
              <a:rPr lang="ru-RU" smtClean="0"/>
              <a:pPr/>
              <a:t>24.12.2021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7ADB8-3A08-41BB-8883-0A4204C88BC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6555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A5AC7-21AC-4C66-98EC-300C8166B4D0}" type="datetimeFigureOut">
              <a:rPr lang="ru-RU" smtClean="0"/>
              <a:pPr/>
              <a:t>24.12.2021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7ADB8-3A08-41BB-8883-0A4204C88BC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4855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A5AC7-21AC-4C66-98EC-300C8166B4D0}" type="datetimeFigureOut">
              <a:rPr lang="ru-RU" smtClean="0"/>
              <a:pPr/>
              <a:t>24.12.2021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7ADB8-3A08-41BB-8883-0A4204C88BC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453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A5AC7-21AC-4C66-98EC-300C8166B4D0}" type="datetimeFigureOut">
              <a:rPr lang="ru-RU" smtClean="0"/>
              <a:pPr/>
              <a:t>24.12.2021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7ADB8-3A08-41BB-8883-0A4204C88BC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2616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 cstate="print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A5AC7-21AC-4C66-98EC-300C8166B4D0}" type="datetimeFigureOut">
              <a:rPr lang="ru-RU" smtClean="0"/>
              <a:pPr/>
              <a:t>24.12.2021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7ADB8-3A08-41BB-8883-0A4204C88BC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9227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 cstate="print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A5AC7-21AC-4C66-98EC-300C8166B4D0}" type="datetimeFigureOut">
              <a:rPr lang="ru-RU" smtClean="0"/>
              <a:pPr/>
              <a:t>24.12.2021</a:t>
            </a:fld>
            <a:endParaRPr lang="ru-RU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7ADB8-3A08-41BB-8883-0A4204C88BC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768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7E3A5AC7-21AC-4C66-98EC-300C8166B4D0}" type="datetimeFigureOut">
              <a:rPr lang="ru-RU" smtClean="0"/>
              <a:pPr/>
              <a:t>24.12.2021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4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737ADB8-3A08-41BB-8883-0A4204C88BC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0821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print">
            <a:duotone>
              <a:schemeClr val="bg1">
                <a:tint val="75000"/>
                <a:shade val="58000"/>
                <a:satMod val="120000"/>
              </a:schemeClr>
              <a:schemeClr val="bg1">
                <a:tint val="50000"/>
                <a:shade val="96000"/>
              </a:schemeClr>
            </a:duotone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A0E4E09-FC02-4ADC-951A-3FFA90B6FE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556100" y="1275346"/>
            <a:ext cx="5282974" cy="3411969"/>
          </a:xfrm>
        </p:spPr>
        <p:txBody>
          <a:bodyPr anchor="b">
            <a:normAutofit fontScale="90000"/>
          </a:bodyPr>
          <a:lstStyle/>
          <a:p>
            <a:br>
              <a:rPr lang="en-US" sz="3400" dirty="0">
                <a:solidFill>
                  <a:schemeClr val="tx1"/>
                </a:solidFill>
              </a:rPr>
            </a:br>
            <a:r>
              <a:rPr lang="ru-RU" sz="5400" b="1" dirty="0">
                <a:solidFill>
                  <a:schemeClr val="tx1"/>
                </a:solidFill>
              </a:rPr>
              <a:t>жанровое и языковое своеобразие сочинения</a:t>
            </a:r>
            <a:br>
              <a:rPr lang="ru-RU" sz="3400" dirty="0">
                <a:solidFill>
                  <a:schemeClr val="tx1"/>
                </a:solidFill>
              </a:rPr>
            </a:br>
            <a:endParaRPr lang="ru-RU" sz="34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556100" y="4687316"/>
            <a:ext cx="4972512" cy="1517088"/>
          </a:xfrm>
        </p:spPr>
        <p:txBody>
          <a:bodyPr>
            <a:normAutofit/>
          </a:bodyPr>
          <a:lstStyle/>
          <a:p>
            <a:r>
              <a:rPr lang="ru-RU" sz="4400" dirty="0">
                <a:solidFill>
                  <a:srgbClr val="FFFFFF"/>
                </a:solidFill>
              </a:rPr>
              <a:t>2021-2022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14A1598B-1957-47CF-AAF4-F7A36DA0E7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3"/>
            <a:ext cx="6095695" cy="6857997"/>
          </a:xfrm>
          <a:custGeom>
            <a:avLst/>
            <a:gdLst>
              <a:gd name="connsiteX0" fmla="*/ 3435036 w 6095695"/>
              <a:gd name="connsiteY0" fmla="*/ 0 h 6857997"/>
              <a:gd name="connsiteX1" fmla="*/ 4198562 w 6095695"/>
              <a:gd name="connsiteY1" fmla="*/ 0 h 6857997"/>
              <a:gd name="connsiteX2" fmla="*/ 4365987 w 6095695"/>
              <a:gd name="connsiteY2" fmla="*/ 128761 h 6857997"/>
              <a:gd name="connsiteX3" fmla="*/ 6095695 w 6095695"/>
              <a:gd name="connsiteY3" fmla="*/ 3718209 h 6857997"/>
              <a:gd name="connsiteX4" fmla="*/ 4860911 w 6095695"/>
              <a:gd name="connsiteY4" fmla="*/ 6845880 h 6857997"/>
              <a:gd name="connsiteX5" fmla="*/ 4849107 w 6095695"/>
              <a:gd name="connsiteY5" fmla="*/ 6857997 h 6857997"/>
              <a:gd name="connsiteX6" fmla="*/ 4253869 w 6095695"/>
              <a:gd name="connsiteY6" fmla="*/ 6857997 h 6857997"/>
              <a:gd name="connsiteX7" fmla="*/ 4409441 w 6095695"/>
              <a:gd name="connsiteY7" fmla="*/ 6719623 h 6857997"/>
              <a:gd name="connsiteX8" fmla="*/ 5679794 w 6095695"/>
              <a:gd name="connsiteY8" fmla="*/ 3718209 h 6857997"/>
              <a:gd name="connsiteX9" fmla="*/ 3591563 w 6095695"/>
              <a:gd name="connsiteY9" fmla="*/ 88079 h 6857997"/>
              <a:gd name="connsiteX10" fmla="*/ 0 w 6095695"/>
              <a:gd name="connsiteY10" fmla="*/ 0 h 6857997"/>
              <a:gd name="connsiteX11" fmla="*/ 3177466 w 6095695"/>
              <a:gd name="connsiteY11" fmla="*/ 0 h 6857997"/>
              <a:gd name="connsiteX12" fmla="*/ 3353291 w 6095695"/>
              <a:gd name="connsiteY12" fmla="*/ 88129 h 6857997"/>
              <a:gd name="connsiteX13" fmla="*/ 5560965 w 6095695"/>
              <a:gd name="connsiteY13" fmla="*/ 3718209 h 6857997"/>
              <a:gd name="connsiteX14" fmla="*/ 4325417 w 6095695"/>
              <a:gd name="connsiteY14" fmla="*/ 6637392 h 6857997"/>
              <a:gd name="connsiteX15" fmla="*/ 4077394 w 6095695"/>
              <a:gd name="connsiteY15" fmla="*/ 6857997 h 6857997"/>
              <a:gd name="connsiteX16" fmla="*/ 0 w 6095695"/>
              <a:gd name="connsiteY16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6095695" h="6857997">
                <a:moveTo>
                  <a:pt x="3435036" y="0"/>
                </a:moveTo>
                <a:lnTo>
                  <a:pt x="4198562" y="0"/>
                </a:lnTo>
                <a:lnTo>
                  <a:pt x="4365987" y="128761"/>
                </a:lnTo>
                <a:cubicBezTo>
                  <a:pt x="5422363" y="981944"/>
                  <a:pt x="6095695" y="2273123"/>
                  <a:pt x="6095695" y="3718209"/>
                </a:cubicBezTo>
                <a:cubicBezTo>
                  <a:pt x="6095695" y="4922447"/>
                  <a:pt x="5628104" y="6019805"/>
                  <a:pt x="4860911" y="6845880"/>
                </a:cubicBezTo>
                <a:lnTo>
                  <a:pt x="4849107" y="6857997"/>
                </a:lnTo>
                <a:lnTo>
                  <a:pt x="4253869" y="6857997"/>
                </a:lnTo>
                <a:lnTo>
                  <a:pt x="4409441" y="6719623"/>
                </a:lnTo>
                <a:cubicBezTo>
                  <a:pt x="5194330" y="5951494"/>
                  <a:pt x="5679794" y="4890334"/>
                  <a:pt x="5679794" y="3718209"/>
                </a:cubicBezTo>
                <a:cubicBezTo>
                  <a:pt x="5679794" y="2179795"/>
                  <a:pt x="4843506" y="832535"/>
                  <a:pt x="3591563" y="88079"/>
                </a:cubicBezTo>
                <a:close/>
                <a:moveTo>
                  <a:pt x="0" y="0"/>
                </a:moveTo>
                <a:lnTo>
                  <a:pt x="3177466" y="0"/>
                </a:lnTo>
                <a:lnTo>
                  <a:pt x="3353291" y="88129"/>
                </a:lnTo>
                <a:cubicBezTo>
                  <a:pt x="4668281" y="787221"/>
                  <a:pt x="5560965" y="2150692"/>
                  <a:pt x="5560965" y="3718209"/>
                </a:cubicBezTo>
                <a:cubicBezTo>
                  <a:pt x="5560965" y="4858221"/>
                  <a:pt x="5088802" y="5890308"/>
                  <a:pt x="4325417" y="6637392"/>
                </a:cubicBezTo>
                <a:lnTo>
                  <a:pt x="4077394" y="6857997"/>
                </a:lnTo>
                <a:lnTo>
                  <a:pt x="0" y="685799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29" t="13417" r="9896" b="26514"/>
          <a:stretch/>
        </p:blipFill>
        <p:spPr>
          <a:xfrm>
            <a:off x="663388" y="1935233"/>
            <a:ext cx="3972222" cy="2987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2118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651804-8813-4A1A-8025-8A69BA21E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7096" y="121759"/>
            <a:ext cx="10084904" cy="1609344"/>
          </a:xfrm>
        </p:spPr>
        <p:txBody>
          <a:bodyPr>
            <a:normAutofit/>
          </a:bodyPr>
          <a:lstStyle/>
          <a:p>
            <a:pPr algn="r"/>
            <a:r>
              <a:rPr lang="ru-RU" sz="3600" dirty="0"/>
              <a:t>2020-2021 г. </a:t>
            </a:r>
            <a:r>
              <a:rPr lang="ru-RU" sz="4400" dirty="0" err="1"/>
              <a:t>ВЫБОр</a:t>
            </a:r>
            <a:r>
              <a:rPr lang="ru-RU" sz="4400" dirty="0"/>
              <a:t> жанра сочинения</a:t>
            </a: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6122ECD1-9155-4E8D-AA0A-E066B6B8B4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3868701"/>
              </p:ext>
            </p:extLst>
          </p:nvPr>
        </p:nvGraphicFramePr>
        <p:xfrm>
          <a:off x="89835" y="1801545"/>
          <a:ext cx="12012330" cy="4934696"/>
        </p:xfrm>
        <a:graphic>
          <a:graphicData uri="http://schemas.openxmlformats.org/drawingml/2006/table">
            <a:tbl>
              <a:tblPr>
                <a:tableStyleId>{C4B1156A-380E-4F78-BDF5-A606A8083BF9}</a:tableStyleId>
              </a:tblPr>
              <a:tblGrid>
                <a:gridCol w="1124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49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89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49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98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581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591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591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53842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36376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509978">
                <a:tc gridSpan="10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dirty="0"/>
                        <a:t>Жанр сочинения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4821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i="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Рассказ</a:t>
                      </a:r>
                      <a:endParaRPr lang="ru-RU" sz="1600" b="1" i="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i="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Письмо</a:t>
                      </a:r>
                      <a:endParaRPr lang="ru-RU" sz="1600" b="1" i="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i="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Сказка</a:t>
                      </a:r>
                      <a:endParaRPr lang="ru-RU" sz="1600" b="1" i="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i="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Дневник</a:t>
                      </a:r>
                      <a:endParaRPr lang="ru-RU" sz="1600" b="1" i="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i="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Очерк</a:t>
                      </a:r>
                      <a:endParaRPr lang="ru-RU" sz="1600" b="1" i="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i="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Репортаж</a:t>
                      </a:r>
                      <a:endParaRPr lang="ru-RU" sz="1600" b="1" i="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i="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Интервью</a:t>
                      </a:r>
                      <a:endParaRPr lang="ru-RU" sz="1600" b="1" i="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i="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Эссе</a:t>
                      </a:r>
                      <a:endParaRPr lang="ru-RU" sz="1600" b="1" i="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i="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Заочная экскурсия</a:t>
                      </a:r>
                      <a:endParaRPr lang="ru-RU" sz="1600" b="1" i="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i="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Рецензия</a:t>
                      </a:r>
                      <a:endParaRPr lang="ru-RU" sz="1600" b="1" i="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5396">
                <a:tc gridSpan="10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1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Выбор участников регионального этапа (чел.)</a:t>
                      </a:r>
                      <a:endParaRPr kumimoji="0" lang="ru-RU" sz="18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50" b="1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50" b="1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50" b="1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50" b="1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50" b="1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50" b="1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50" b="1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50" b="1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845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7641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1969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866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855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3198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1014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1072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6038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221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367</a:t>
                      </a:r>
                    </a:p>
                  </a:txBody>
                  <a:tcPr marL="68580" marR="68580" marT="0" marB="0" anchor="ctr" anchorCtr="1"/>
                </a:tc>
                <a:extLst>
                  <a:ext uri="{0D108BD9-81ED-4DB2-BD59-A6C34878D82A}">
                    <a16:rowId xmlns:a16="http://schemas.microsoft.com/office/drawing/2014/main" val="1767929527"/>
                  </a:ext>
                </a:extLst>
              </a:tr>
              <a:tr h="504175">
                <a:tc gridSpan="10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Выбор участников федерального этапа (чел.)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50" b="1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50" b="1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50" b="1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50" b="1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50" b="1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50" b="1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50" b="1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50" b="1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50" b="1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01171852"/>
                  </a:ext>
                </a:extLst>
              </a:tr>
              <a:tr h="72845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123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20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18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36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44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 anchorCtr="1"/>
                </a:tc>
                <a:extLst>
                  <a:ext uri="{0D108BD9-81ED-4DB2-BD59-A6C34878D82A}">
                    <a16:rowId xmlns:a16="http://schemas.microsoft.com/office/drawing/2014/main" val="272466912"/>
                  </a:ext>
                </a:extLst>
              </a:tr>
              <a:tr h="484958">
                <a:tc gridSpan="10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Выбор победителей и призеров федерального этапа (чел.)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50" b="1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50" b="1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50" b="1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50" b="1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50" b="1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50" b="1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50" b="1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50" b="1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50" b="1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32322568"/>
                  </a:ext>
                </a:extLst>
              </a:tr>
              <a:tr h="72845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29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 anchorCtr="1"/>
                </a:tc>
                <a:extLst>
                  <a:ext uri="{0D108BD9-81ED-4DB2-BD59-A6C34878D82A}">
                    <a16:rowId xmlns:a16="http://schemas.microsoft.com/office/drawing/2014/main" val="1509764545"/>
                  </a:ext>
                </a:extLst>
              </a:tr>
            </a:tbl>
          </a:graphicData>
        </a:graphic>
      </p:graphicFrame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F3AE49C-B426-4187-92DA-5005B2D4BFD9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8461" y="94814"/>
            <a:ext cx="1761897" cy="1329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1173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651804-8813-4A1A-8025-8A69BA21E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3974" y="94813"/>
            <a:ext cx="11208026" cy="1706731"/>
          </a:xfrm>
        </p:spPr>
        <p:txBody>
          <a:bodyPr>
            <a:normAutofit/>
          </a:bodyPr>
          <a:lstStyle/>
          <a:p>
            <a:pPr algn="r"/>
            <a:r>
              <a:rPr lang="ru-RU" sz="3600" dirty="0"/>
              <a:t>2021-2022 г</a:t>
            </a:r>
            <a:r>
              <a:rPr lang="ru-RU" sz="4800" dirty="0"/>
              <a:t>. </a:t>
            </a:r>
            <a:r>
              <a:rPr lang="ru-RU" sz="4400" dirty="0" err="1"/>
              <a:t>ВЫБОр</a:t>
            </a:r>
            <a:r>
              <a:rPr lang="ru-RU" sz="4400" dirty="0"/>
              <a:t> жанра сочинения</a:t>
            </a: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6122ECD1-9155-4E8D-AA0A-E066B6B8B4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1111145"/>
              </p:ext>
            </p:extLst>
          </p:nvPr>
        </p:nvGraphicFramePr>
        <p:xfrm>
          <a:off x="2" y="1801545"/>
          <a:ext cx="12191999" cy="5046810"/>
        </p:xfrm>
        <a:graphic>
          <a:graphicData uri="http://schemas.openxmlformats.org/drawingml/2006/table">
            <a:tbl>
              <a:tblPr>
                <a:tableStyleId>{C4B1156A-380E-4F78-BDF5-A606A8083BF9}</a:tableStyleId>
              </a:tblPr>
              <a:tblGrid>
                <a:gridCol w="9304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04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12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3852">
                  <a:extLst>
                    <a:ext uri="{9D8B030D-6E8A-4147-A177-3AD203B41FA5}">
                      <a16:colId xmlns:a16="http://schemas.microsoft.com/office/drawing/2014/main" val="2272782354"/>
                    </a:ext>
                  </a:extLst>
                </a:gridCol>
                <a:gridCol w="824948">
                  <a:extLst>
                    <a:ext uri="{9D8B030D-6E8A-4147-A177-3AD203B41FA5}">
                      <a16:colId xmlns:a16="http://schemas.microsoft.com/office/drawing/2014/main" val="4256305910"/>
                    </a:ext>
                  </a:extLst>
                </a:gridCol>
                <a:gridCol w="1152939">
                  <a:extLst>
                    <a:ext uri="{9D8B030D-6E8A-4147-A177-3AD203B41FA5}">
                      <a16:colId xmlns:a16="http://schemas.microsoft.com/office/drawing/2014/main" val="762015198"/>
                    </a:ext>
                  </a:extLst>
                </a:gridCol>
                <a:gridCol w="1133061">
                  <a:extLst>
                    <a:ext uri="{9D8B030D-6E8A-4147-A177-3AD203B41FA5}">
                      <a16:colId xmlns:a16="http://schemas.microsoft.com/office/drawing/2014/main" val="2499917176"/>
                    </a:ext>
                  </a:extLst>
                </a:gridCol>
                <a:gridCol w="725556">
                  <a:extLst>
                    <a:ext uri="{9D8B030D-6E8A-4147-A177-3AD203B41FA5}">
                      <a16:colId xmlns:a16="http://schemas.microsoft.com/office/drawing/2014/main" val="3094922768"/>
                    </a:ext>
                  </a:extLst>
                </a:gridCol>
                <a:gridCol w="1212574">
                  <a:extLst>
                    <a:ext uri="{9D8B030D-6E8A-4147-A177-3AD203B41FA5}">
                      <a16:colId xmlns:a16="http://schemas.microsoft.com/office/drawing/2014/main" val="1238829628"/>
                    </a:ext>
                  </a:extLst>
                </a:gridCol>
                <a:gridCol w="1113183">
                  <a:extLst>
                    <a:ext uri="{9D8B030D-6E8A-4147-A177-3AD203B41FA5}">
                      <a16:colId xmlns:a16="http://schemas.microsoft.com/office/drawing/2014/main" val="1137840973"/>
                    </a:ext>
                  </a:extLst>
                </a:gridCol>
                <a:gridCol w="1005572">
                  <a:extLst>
                    <a:ext uri="{9D8B030D-6E8A-4147-A177-3AD203B41FA5}">
                      <a16:colId xmlns:a16="http://schemas.microsoft.com/office/drawing/2014/main" val="249947387"/>
                    </a:ext>
                  </a:extLst>
                </a:gridCol>
                <a:gridCol w="1128029">
                  <a:extLst>
                    <a:ext uri="{9D8B030D-6E8A-4147-A177-3AD203B41FA5}">
                      <a16:colId xmlns:a16="http://schemas.microsoft.com/office/drawing/2014/main" val="2430405578"/>
                    </a:ext>
                  </a:extLst>
                </a:gridCol>
              </a:tblGrid>
              <a:tr h="509978">
                <a:tc gridSpan="10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dirty="0"/>
                        <a:t>Жанр сочинения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ru-RU" sz="2000" b="1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ru-RU" sz="2000" b="1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4821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i="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Рассказ</a:t>
                      </a:r>
                      <a:endParaRPr lang="ru-RU" sz="1600" b="1" i="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i="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Письмо</a:t>
                      </a:r>
                      <a:endParaRPr lang="ru-RU" sz="1600" b="1" i="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i="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Сказка</a:t>
                      </a:r>
                      <a:endParaRPr lang="ru-RU" sz="1600" b="1" i="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i="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Дневник</a:t>
                      </a:r>
                      <a:endParaRPr lang="ru-RU" sz="1600" b="1" i="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i="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Очерк</a:t>
                      </a:r>
                      <a:endParaRPr lang="ru-RU" sz="1600" b="1" i="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i="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Репортаж</a:t>
                      </a:r>
                      <a:endParaRPr lang="ru-RU" sz="1600" b="1" i="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i="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Интервью</a:t>
                      </a:r>
                      <a:endParaRPr lang="ru-RU" sz="1600" b="1" i="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i="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Эссе</a:t>
                      </a:r>
                      <a:endParaRPr lang="ru-RU" sz="1600" b="1" i="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i="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Заочная экскурсия</a:t>
                      </a:r>
                      <a:endParaRPr lang="ru-RU" sz="1600" b="1" i="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i="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Рецензия</a:t>
                      </a:r>
                      <a:endParaRPr lang="ru-RU" sz="1600" b="1" i="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Притча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2021-22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Путевые заметки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2021-22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5396">
                <a:tc gridSpan="10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1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Выбор участников регионального этапа (чел.)</a:t>
                      </a:r>
                      <a:endParaRPr kumimoji="0" lang="ru-RU" sz="18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50" b="1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845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/>
                </a:tc>
                <a:extLst>
                  <a:ext uri="{0D108BD9-81ED-4DB2-BD59-A6C34878D82A}">
                    <a16:rowId xmlns:a16="http://schemas.microsoft.com/office/drawing/2014/main" val="1767929527"/>
                  </a:ext>
                </a:extLst>
              </a:tr>
              <a:tr h="504175">
                <a:tc gridSpan="10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Выбор участников федерального этапа (чел.)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50" b="1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50" b="1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1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1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/>
                </a:tc>
                <a:extLst>
                  <a:ext uri="{0D108BD9-81ED-4DB2-BD59-A6C34878D82A}">
                    <a16:rowId xmlns:a16="http://schemas.microsoft.com/office/drawing/2014/main" val="4101171852"/>
                  </a:ext>
                </a:extLst>
              </a:tr>
              <a:tr h="72845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/>
                </a:tc>
                <a:extLst>
                  <a:ext uri="{0D108BD9-81ED-4DB2-BD59-A6C34878D82A}">
                    <a16:rowId xmlns:a16="http://schemas.microsoft.com/office/drawing/2014/main" val="272466912"/>
                  </a:ext>
                </a:extLst>
              </a:tr>
              <a:tr h="484958">
                <a:tc gridSpan="10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Выбор победителей и призеров федерального этапа (чел.)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50" b="1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50" b="1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1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1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/>
                </a:tc>
                <a:extLst>
                  <a:ext uri="{0D108BD9-81ED-4DB2-BD59-A6C34878D82A}">
                    <a16:rowId xmlns:a16="http://schemas.microsoft.com/office/drawing/2014/main" val="1632322568"/>
                  </a:ext>
                </a:extLst>
              </a:tr>
              <a:tr h="72845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/>
                </a:tc>
                <a:extLst>
                  <a:ext uri="{0D108BD9-81ED-4DB2-BD59-A6C34878D82A}">
                    <a16:rowId xmlns:a16="http://schemas.microsoft.com/office/drawing/2014/main" val="1509764545"/>
                  </a:ext>
                </a:extLst>
              </a:tr>
            </a:tbl>
          </a:graphicData>
        </a:graphic>
      </p:graphicFrame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F3AE49C-B426-4187-92DA-5005B2D4BFD9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8461" y="94814"/>
            <a:ext cx="1761897" cy="1329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424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651804-8813-4A1A-8025-8A69BA21E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468" y="-168964"/>
            <a:ext cx="11565835" cy="2007704"/>
          </a:xfrm>
        </p:spPr>
        <p:txBody>
          <a:bodyPr>
            <a:normAutofit/>
          </a:bodyPr>
          <a:lstStyle/>
          <a:p>
            <a:pPr algn="r"/>
            <a:r>
              <a:rPr lang="ru-RU" sz="3600" dirty="0"/>
              <a:t>2021-2022 г.</a:t>
            </a:r>
            <a:r>
              <a:rPr lang="ru-RU" sz="4400" dirty="0"/>
              <a:t> </a:t>
            </a:r>
            <a:r>
              <a:rPr lang="ru-RU" sz="4000" dirty="0" err="1"/>
              <a:t>В</a:t>
            </a:r>
            <a:r>
              <a:rPr lang="ru-RU" sz="4000" dirty="0" err="1">
                <a:solidFill>
                  <a:schemeClr val="tx1"/>
                </a:solidFill>
              </a:rPr>
              <a:t>ЫБОр</a:t>
            </a:r>
            <a:r>
              <a:rPr lang="ru-RU" sz="4000" dirty="0"/>
              <a:t> жанра сочинения  в соответствии с тематическим направлением (примеры)</a:t>
            </a: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6122ECD1-9155-4E8D-AA0A-E066B6B8B4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6279493"/>
              </p:ext>
            </p:extLst>
          </p:nvPr>
        </p:nvGraphicFramePr>
        <p:xfrm>
          <a:off x="0" y="1825458"/>
          <a:ext cx="12192002" cy="4915838"/>
        </p:xfrm>
        <a:graphic>
          <a:graphicData uri="http://schemas.openxmlformats.org/drawingml/2006/table">
            <a:tbl>
              <a:tblPr>
                <a:tableStyleId>{C4B1156A-380E-4F78-BDF5-A606A8083BF9}</a:tableStyleId>
              </a:tblPr>
              <a:tblGrid>
                <a:gridCol w="9304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04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96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0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4678">
                  <a:extLst>
                    <a:ext uri="{9D8B030D-6E8A-4147-A177-3AD203B41FA5}">
                      <a16:colId xmlns:a16="http://schemas.microsoft.com/office/drawing/2014/main" val="2275498155"/>
                    </a:ext>
                  </a:extLst>
                </a:gridCol>
                <a:gridCol w="810773">
                  <a:extLst>
                    <a:ext uri="{9D8B030D-6E8A-4147-A177-3AD203B41FA5}">
                      <a16:colId xmlns:a16="http://schemas.microsoft.com/office/drawing/2014/main" val="3956069928"/>
                    </a:ext>
                  </a:extLst>
                </a:gridCol>
                <a:gridCol w="1175621">
                  <a:extLst>
                    <a:ext uri="{9D8B030D-6E8A-4147-A177-3AD203B41FA5}">
                      <a16:colId xmlns:a16="http://schemas.microsoft.com/office/drawing/2014/main" val="2729043153"/>
                    </a:ext>
                  </a:extLst>
                </a:gridCol>
                <a:gridCol w="1256699">
                  <a:extLst>
                    <a:ext uri="{9D8B030D-6E8A-4147-A177-3AD203B41FA5}">
                      <a16:colId xmlns:a16="http://schemas.microsoft.com/office/drawing/2014/main" val="757612509"/>
                    </a:ext>
                  </a:extLst>
                </a:gridCol>
                <a:gridCol w="729695">
                  <a:extLst>
                    <a:ext uri="{9D8B030D-6E8A-4147-A177-3AD203B41FA5}">
                      <a16:colId xmlns:a16="http://schemas.microsoft.com/office/drawing/2014/main" val="1168493835"/>
                    </a:ext>
                  </a:extLst>
                </a:gridCol>
                <a:gridCol w="963687">
                  <a:extLst>
                    <a:ext uri="{9D8B030D-6E8A-4147-A177-3AD203B41FA5}">
                      <a16:colId xmlns:a16="http://schemas.microsoft.com/office/drawing/2014/main" val="892395669"/>
                    </a:ext>
                  </a:extLst>
                </a:gridCol>
                <a:gridCol w="112802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128028">
                  <a:extLst>
                    <a:ext uri="{9D8B030D-6E8A-4147-A177-3AD203B41FA5}">
                      <a16:colId xmlns:a16="http://schemas.microsoft.com/office/drawing/2014/main" val="2519903597"/>
                    </a:ext>
                  </a:extLst>
                </a:gridCol>
                <a:gridCol w="1128028">
                  <a:extLst>
                    <a:ext uri="{9D8B030D-6E8A-4147-A177-3AD203B41FA5}">
                      <a16:colId xmlns:a16="http://schemas.microsoft.com/office/drawing/2014/main" val="2458952928"/>
                    </a:ext>
                  </a:extLst>
                </a:gridCol>
              </a:tblGrid>
              <a:tr h="392629">
                <a:tc gridSpan="11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i="1" dirty="0"/>
                        <a:t>Великая Отечественная война в истории семьи участника Конкурса</a:t>
                      </a:r>
                      <a:endParaRPr lang="ru-RU" sz="2000" b="1" i="1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ru-RU" sz="2000" b="1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ru-RU" sz="2000" b="1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9151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i="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Рассказ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i="0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i="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Письмо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i="0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i="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Сказка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+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ru-RU" sz="1600" b="1" i="0" dirty="0">
                        <a:solidFill>
                          <a:srgbClr val="FF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ru-RU" sz="1600" b="1" i="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i="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Дневник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+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ru-RU" sz="1600" b="1" i="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i="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Очерк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+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ru-RU" sz="1600" b="1" i="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i="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Репортаж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+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ru-RU" sz="1600" b="1" i="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i="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Интервью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+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ru-RU" sz="1600" b="1" i="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i="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Эссе</a:t>
                      </a:r>
                      <a:endParaRPr lang="ru-RU" sz="1600" b="1" i="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i="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Заочная экскурсия</a:t>
                      </a:r>
                      <a:endParaRPr lang="ru-RU" sz="1600" b="1" i="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i="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Рецензия</a:t>
                      </a:r>
                      <a:endParaRPr lang="ru-RU" sz="1600" b="1" i="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Притча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+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ru-RU" sz="1600" b="1" i="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Путевые заметки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+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ru-RU" sz="1600" b="1" i="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3703">
                <a:tc gridSpan="1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</a:rPr>
                        <a:t>Подвиг педагога в Великой Отечественной войне</a:t>
                      </a:r>
                    </a:p>
                  </a:txBody>
                  <a:tcPr marL="68580" marR="68580" marT="0" marB="0" anchor="ctr" anchorCtr="1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50" b="1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50" b="1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50" b="1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8752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i="0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i="0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i="0" dirty="0">
                        <a:solidFill>
                          <a:srgbClr val="FF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+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i="0" dirty="0">
                        <a:solidFill>
                          <a:srgbClr val="FF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+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i="0" dirty="0">
                        <a:solidFill>
                          <a:srgbClr val="FF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+</a:t>
                      </a:r>
                    </a:p>
                    <a:p>
                      <a:endParaRPr lang="ru-RU" dirty="0"/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i="0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i="0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/>
                </a:tc>
                <a:extLst>
                  <a:ext uri="{0D108BD9-81ED-4DB2-BD59-A6C34878D82A}">
                    <a16:rowId xmlns:a16="http://schemas.microsoft.com/office/drawing/2014/main" val="1767929527"/>
                  </a:ext>
                </a:extLst>
              </a:tr>
              <a:tr h="388160">
                <a:tc gridSpan="1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Дети в истории Великой Отечественной войны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50" b="1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50" b="1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50" b="1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50" b="1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1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1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/>
                </a:tc>
                <a:extLst>
                  <a:ext uri="{0D108BD9-81ED-4DB2-BD59-A6C34878D82A}">
                    <a16:rowId xmlns:a16="http://schemas.microsoft.com/office/drawing/2014/main" val="4101171852"/>
                  </a:ext>
                </a:extLst>
              </a:tr>
              <a:tr h="9687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i="0" dirty="0">
                        <a:solidFill>
                          <a:srgbClr val="FF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+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i="0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i="0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 anchor="ctr" anchorCtr="1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i="0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 anchor="ctr" anchorCtr="1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/>
                </a:tc>
                <a:extLst>
                  <a:ext uri="{0D108BD9-81ED-4DB2-BD59-A6C34878D82A}">
                    <a16:rowId xmlns:a16="http://schemas.microsoft.com/office/drawing/2014/main" val="272466912"/>
                  </a:ext>
                </a:extLst>
              </a:tr>
              <a:tr h="373366">
                <a:tc gridSpan="1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1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50" b="1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50" b="1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50" b="1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50" b="1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1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1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/>
                </a:tc>
                <a:extLst>
                  <a:ext uri="{0D108BD9-81ED-4DB2-BD59-A6C34878D82A}">
                    <a16:rowId xmlns:a16="http://schemas.microsoft.com/office/drawing/2014/main" val="1632322568"/>
                  </a:ext>
                </a:extLst>
              </a:tr>
            </a:tbl>
          </a:graphicData>
        </a:graphic>
      </p:graphicFrame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F3AE49C-B426-4187-92DA-5005B2D4BFD9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8357" y="273718"/>
            <a:ext cx="1761897" cy="1329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5999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 idx="4294967295"/>
          </p:nvPr>
        </p:nvSpPr>
        <p:spPr>
          <a:xfrm>
            <a:off x="3339548" y="874643"/>
            <a:ext cx="8852452" cy="1679714"/>
          </a:xfrm>
        </p:spPr>
        <p:txBody>
          <a:bodyPr>
            <a:normAutofit fontScale="90000"/>
          </a:bodyPr>
          <a:lstStyle/>
          <a:p>
            <a:br>
              <a:rPr lang="ru-RU" sz="4400" dirty="0"/>
            </a:br>
            <a:r>
              <a:rPr lang="ru-RU" sz="4000" dirty="0"/>
              <a:t>одна из номинаций федерального этапа конкурса:</a:t>
            </a:r>
            <a:br>
              <a:rPr lang="ru-RU" sz="4000" dirty="0"/>
            </a:br>
            <a:br>
              <a:rPr lang="ru-RU" sz="4000" dirty="0"/>
            </a:br>
            <a:endParaRPr lang="ru-RU" sz="4000" dirty="0"/>
          </a:p>
        </p:txBody>
      </p:sp>
      <p:sp>
        <p:nvSpPr>
          <p:cNvPr id="7" name="Текст 6"/>
          <p:cNvSpPr>
            <a:spLocks noGrp="1"/>
          </p:cNvSpPr>
          <p:nvPr>
            <p:ph idx="4294967295"/>
          </p:nvPr>
        </p:nvSpPr>
        <p:spPr>
          <a:xfrm>
            <a:off x="377687" y="2922104"/>
            <a:ext cx="11092071" cy="3250096"/>
          </a:xfrm>
        </p:spPr>
        <p:txBody>
          <a:bodyPr>
            <a:normAutofit/>
          </a:bodyPr>
          <a:lstStyle/>
          <a:p>
            <a:r>
              <a:rPr lang="ru-RU" sz="3600" cap="all" dirty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ea typeface="+mj-ea"/>
                <a:cs typeface="+mj-cs"/>
              </a:rPr>
              <a:t>за богатство и выразительность русского языка, </a:t>
            </a:r>
          </a:p>
          <a:p>
            <a:br>
              <a:rPr lang="ru-RU" sz="3600" cap="all" dirty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ea typeface="+mj-ea"/>
                <a:cs typeface="+mj-cs"/>
              </a:rPr>
            </a:br>
            <a:r>
              <a:rPr lang="ru-RU" sz="3600" cap="all" dirty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ea typeface="+mj-ea"/>
                <a:cs typeface="+mj-cs"/>
              </a:rPr>
              <a:t>за своеобразие жанра</a:t>
            </a:r>
            <a:br>
              <a:rPr lang="ru-RU" sz="3600" cap="all" dirty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ea typeface="+mj-ea"/>
                <a:cs typeface="+mj-cs"/>
              </a:rPr>
            </a:br>
            <a:r>
              <a:rPr lang="ru-RU" sz="3600" cap="all" dirty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ea typeface="+mj-ea"/>
                <a:cs typeface="+mj-cs"/>
              </a:rPr>
              <a:t>конкурсного сочинения</a:t>
            </a:r>
            <a:endParaRPr lang="ru-RU" sz="36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422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 idx="4294967295"/>
          </p:nvPr>
        </p:nvSpPr>
        <p:spPr>
          <a:xfrm>
            <a:off x="447261" y="3339548"/>
            <a:ext cx="11744739" cy="1530626"/>
          </a:xfrm>
        </p:spPr>
        <p:txBody>
          <a:bodyPr>
            <a:noAutofit/>
          </a:bodyPr>
          <a:lstStyle/>
          <a:p>
            <a:r>
              <a:rPr lang="ru-RU" sz="2800" dirty="0"/>
              <a:t>- Наличие в сочинении признаков выбранного стиля;</a:t>
            </a:r>
            <a:br>
              <a:rPr lang="ru-RU" sz="2800" dirty="0"/>
            </a:br>
            <a:br>
              <a:rPr lang="ru-RU" sz="2800" dirty="0"/>
            </a:br>
            <a:r>
              <a:rPr lang="ru-RU" sz="2800" dirty="0"/>
              <a:t>-стилевое единство;</a:t>
            </a:r>
            <a:br>
              <a:rPr lang="ru-RU" sz="2800" dirty="0"/>
            </a:br>
            <a:br>
              <a:rPr lang="ru-RU" sz="2800" dirty="0"/>
            </a:br>
            <a:r>
              <a:rPr lang="ru-RU" sz="2800" dirty="0"/>
              <a:t>- богатство лексики;</a:t>
            </a:r>
            <a:br>
              <a:rPr lang="ru-RU" sz="2800" dirty="0"/>
            </a:br>
            <a:br>
              <a:rPr lang="ru-RU" sz="2800" dirty="0"/>
            </a:br>
            <a:r>
              <a:rPr lang="ru-RU" sz="2800" dirty="0"/>
              <a:t>- разнообразие синтаксических конструкций;</a:t>
            </a:r>
            <a:br>
              <a:rPr lang="ru-RU" sz="2800" dirty="0"/>
            </a:br>
            <a:br>
              <a:rPr lang="ru-RU" sz="2800" dirty="0"/>
            </a:br>
            <a:r>
              <a:rPr lang="ru-RU" sz="2800" dirty="0"/>
              <a:t>- точность, ясность и выразительность речи;</a:t>
            </a:r>
            <a:br>
              <a:rPr lang="ru-RU" sz="2800" dirty="0"/>
            </a:br>
            <a:br>
              <a:rPr lang="ru-RU" sz="2800" dirty="0"/>
            </a:br>
            <a:r>
              <a:rPr lang="ru-RU" sz="2800" dirty="0"/>
              <a:t>- целесообразность использования языковых средств</a:t>
            </a:r>
            <a:r>
              <a:rPr lang="ru-RU" sz="2800" b="1" dirty="0"/>
              <a:t>.</a:t>
            </a: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4294967295"/>
          </p:nvPr>
        </p:nvSpPr>
        <p:spPr>
          <a:xfrm>
            <a:off x="2146852" y="188843"/>
            <a:ext cx="9939130" cy="2067340"/>
          </a:xfrm>
        </p:spPr>
        <p:txBody>
          <a:bodyPr>
            <a:noAutofit/>
          </a:bodyPr>
          <a:lstStyle/>
          <a:p>
            <a:pPr lvl="3"/>
            <a:r>
              <a:rPr lang="ru-RU" sz="3600" dirty="0"/>
              <a:t>Один из критериев оценки конкурсных сочинений: жанровое и языковое своеобразие сочинения</a:t>
            </a:r>
          </a:p>
          <a:p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1950263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Дерево">
  <a:themeElements>
    <a:clrScheme name="Теплый синий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Дерево">
      <a:majorFont>
        <a:latin typeface="Rockwell Condensed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Дерево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TM03090434[[fn=Дерево]]</Template>
  <TotalTime>3342</TotalTime>
  <Words>306</Words>
  <Application>Microsoft Office PowerPoint</Application>
  <PresentationFormat>Широкоэкранный</PresentationFormat>
  <Paragraphs>117</Paragraphs>
  <Slides>6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Calibri</vt:lpstr>
      <vt:lpstr>Cambria</vt:lpstr>
      <vt:lpstr>Rockwell</vt:lpstr>
      <vt:lpstr>Rockwell Condensed</vt:lpstr>
      <vt:lpstr>Wingdings</vt:lpstr>
      <vt:lpstr>Дерево</vt:lpstr>
      <vt:lpstr> жанровое и языковое своеобразие сочинения </vt:lpstr>
      <vt:lpstr>2020-2021 г. ВЫБОр жанра сочинения</vt:lpstr>
      <vt:lpstr>2021-2022 г. ВЫБОр жанра сочинения</vt:lpstr>
      <vt:lpstr>2021-2022 г. ВЫБОр жанра сочинения  в соответствии с тематическим направлением (примеры)</vt:lpstr>
      <vt:lpstr> одна из номинаций федерального этапа конкурса:  </vt:lpstr>
      <vt:lpstr>- Наличие в сочинении признаков выбранного стиля;  -стилевое единство;  - богатство лексики;  - разнообразие синтаксических конструкций;  - точность, ясность и выразительность речи;  - целесообразность использования языковых средств.</vt:lpstr>
    </vt:vector>
  </TitlesOfParts>
  <Company>МПГУ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Третьякова Светлана Владимировна</dc:creator>
  <cp:lastModifiedBy>Пазина Людмила Олеговна</cp:lastModifiedBy>
  <cp:revision>194</cp:revision>
  <cp:lastPrinted>2021-06-04T09:55:46Z</cp:lastPrinted>
  <dcterms:created xsi:type="dcterms:W3CDTF">2021-03-12T12:29:41Z</dcterms:created>
  <dcterms:modified xsi:type="dcterms:W3CDTF">2021-12-24T13:02:59Z</dcterms:modified>
</cp:coreProperties>
</file>